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7"/>
  </p:notesMasterIdLst>
  <p:sldIdLst>
    <p:sldId id="256" r:id="rId2"/>
    <p:sldId id="257" r:id="rId3"/>
    <p:sldId id="273" r:id="rId4"/>
    <p:sldId id="258" r:id="rId5"/>
    <p:sldId id="266" r:id="rId6"/>
    <p:sldId id="281" r:id="rId7"/>
    <p:sldId id="267" r:id="rId8"/>
    <p:sldId id="270" r:id="rId9"/>
    <p:sldId id="261" r:id="rId10"/>
    <p:sldId id="284" r:id="rId11"/>
    <p:sldId id="282" r:id="rId12"/>
    <p:sldId id="274" r:id="rId13"/>
    <p:sldId id="262" r:id="rId14"/>
    <p:sldId id="283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66E9"/>
    <a:srgbClr val="FF0D0D"/>
    <a:srgbClr val="617A8F"/>
    <a:srgbClr val="2447DA"/>
    <a:srgbClr val="485AA8"/>
    <a:srgbClr val="328AF4"/>
    <a:srgbClr val="466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eorge%20WafulaWanjala\AppData\Roaming\Microsoft\Excel\Book1%20(version%201).xlsb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600">
                <a:solidFill>
                  <a:srgbClr val="00B050"/>
                </a:solidFill>
              </a:defRPr>
            </a:pPr>
            <a:r>
              <a:rPr lang="en-US" sz="3600">
                <a:solidFill>
                  <a:srgbClr val="00B050"/>
                </a:solidFill>
              </a:rPr>
              <a:t>Quality of raw milk in Nairobi metropolis</a:t>
            </a:r>
          </a:p>
        </c:rich>
      </c:tx>
      <c:layout>
        <c:manualLayout>
          <c:xMode val="edge"/>
          <c:yMode val="edge"/>
          <c:x val="0.18655555555555556"/>
          <c:y val="2.777777777777777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497462817147858"/>
          <c:y val="0.24098388743073781"/>
          <c:w val="0.63367825896762908"/>
          <c:h val="0.623568460192475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Sheet1!$L$115</c:f>
              <c:strCache>
                <c:ptCount val="1"/>
                <c:pt idx="0">
                  <c:v>Adulterated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Sheet1!$K$116:$K$118</c:f>
              <c:strCache>
                <c:ptCount val="3"/>
                <c:pt idx="0">
                  <c:v>Rural </c:v>
                </c:pt>
                <c:pt idx="1">
                  <c:v>Urban</c:v>
                </c:pt>
                <c:pt idx="2">
                  <c:v>Slums</c:v>
                </c:pt>
              </c:strCache>
            </c:strRef>
          </c:cat>
          <c:val>
            <c:numRef>
              <c:f>Sheet1!$L$116:$L$118</c:f>
              <c:numCache>
                <c:formatCode>General</c:formatCode>
                <c:ptCount val="3"/>
                <c:pt idx="0">
                  <c:v>5</c:v>
                </c:pt>
                <c:pt idx="1">
                  <c:v>11</c:v>
                </c:pt>
                <c:pt idx="2">
                  <c:v>21</c:v>
                </c:pt>
              </c:numCache>
            </c:numRef>
          </c:val>
        </c:ser>
        <c:ser>
          <c:idx val="1"/>
          <c:order val="1"/>
          <c:tx>
            <c:strRef>
              <c:f>Sheet1!$M$115</c:f>
              <c:strCache>
                <c:ptCount val="1"/>
                <c:pt idx="0">
                  <c:v>Hydrogen proxide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Sheet1!$K$116:$K$118</c:f>
              <c:strCache>
                <c:ptCount val="3"/>
                <c:pt idx="0">
                  <c:v>Rural </c:v>
                </c:pt>
                <c:pt idx="1">
                  <c:v>Urban</c:v>
                </c:pt>
                <c:pt idx="2">
                  <c:v>Slums</c:v>
                </c:pt>
              </c:strCache>
            </c:strRef>
          </c:cat>
          <c:val>
            <c:numRef>
              <c:f>Sheet1!$M$116:$M$118</c:f>
              <c:numCache>
                <c:formatCode>General</c:formatCode>
                <c:ptCount val="3"/>
                <c:pt idx="0">
                  <c:v>9</c:v>
                </c:pt>
                <c:pt idx="1">
                  <c:v>6</c:v>
                </c:pt>
                <c:pt idx="2">
                  <c:v>9</c:v>
                </c:pt>
              </c:numCache>
            </c:numRef>
          </c:val>
        </c:ser>
        <c:ser>
          <c:idx val="2"/>
          <c:order val="2"/>
          <c:tx>
            <c:strRef>
              <c:f>Sheet1!$N$115</c:f>
              <c:strCache>
                <c:ptCount val="1"/>
                <c:pt idx="0">
                  <c:v>Inhibitory substance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Sheet1!$K$116:$K$118</c:f>
              <c:strCache>
                <c:ptCount val="3"/>
                <c:pt idx="0">
                  <c:v>Rural </c:v>
                </c:pt>
                <c:pt idx="1">
                  <c:v>Urban</c:v>
                </c:pt>
                <c:pt idx="2">
                  <c:v>Slums</c:v>
                </c:pt>
              </c:strCache>
            </c:strRef>
          </c:cat>
          <c:val>
            <c:numRef>
              <c:f>Sheet1!$N$116:$N$118</c:f>
              <c:numCache>
                <c:formatCode>General</c:formatCode>
                <c:ptCount val="3"/>
                <c:pt idx="0">
                  <c:v>25</c:v>
                </c:pt>
                <c:pt idx="1">
                  <c:v>3</c:v>
                </c:pt>
                <c:pt idx="2">
                  <c:v>23</c:v>
                </c:pt>
              </c:numCache>
            </c:numRef>
          </c:val>
        </c:ser>
        <c:ser>
          <c:idx val="3"/>
          <c:order val="3"/>
          <c:tx>
            <c:strRef>
              <c:f>Sheet1!$O$115</c:f>
              <c:strCache>
                <c:ptCount val="1"/>
                <c:pt idx="0">
                  <c:v>Titratable acidity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Sheet1!$K$116:$K$118</c:f>
              <c:strCache>
                <c:ptCount val="3"/>
                <c:pt idx="0">
                  <c:v>Rural </c:v>
                </c:pt>
                <c:pt idx="1">
                  <c:v>Urban</c:v>
                </c:pt>
                <c:pt idx="2">
                  <c:v>Slums</c:v>
                </c:pt>
              </c:strCache>
            </c:strRef>
          </c:cat>
          <c:val>
            <c:numRef>
              <c:f>Sheet1!$O$116:$O$118</c:f>
              <c:numCache>
                <c:formatCode>General</c:formatCode>
                <c:ptCount val="3"/>
                <c:pt idx="0">
                  <c:v>38</c:v>
                </c:pt>
                <c:pt idx="1">
                  <c:v>69</c:v>
                </c:pt>
                <c:pt idx="2">
                  <c:v>82</c:v>
                </c:pt>
              </c:numCache>
            </c:numRef>
          </c:val>
        </c:ser>
        <c:ser>
          <c:idx val="4"/>
          <c:order val="4"/>
          <c:tx>
            <c:strRef>
              <c:f>Sheet1!$P$115</c:f>
              <c:strCache>
                <c:ptCount val="1"/>
                <c:pt idx="0">
                  <c:v>coliforms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strRef>
              <c:f>Sheet1!$K$116:$K$118</c:f>
              <c:strCache>
                <c:ptCount val="3"/>
                <c:pt idx="0">
                  <c:v>Rural </c:v>
                </c:pt>
                <c:pt idx="1">
                  <c:v>Urban</c:v>
                </c:pt>
                <c:pt idx="2">
                  <c:v>Slums</c:v>
                </c:pt>
              </c:strCache>
            </c:strRef>
          </c:cat>
          <c:val>
            <c:numRef>
              <c:f>Sheet1!$P$116:$P$118</c:f>
              <c:numCache>
                <c:formatCode>General</c:formatCode>
                <c:ptCount val="3"/>
                <c:pt idx="0">
                  <c:v>62</c:v>
                </c:pt>
                <c:pt idx="1">
                  <c:v>80</c:v>
                </c:pt>
                <c:pt idx="2">
                  <c:v>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265792"/>
        <c:axId val="105284352"/>
      </c:barChart>
      <c:catAx>
        <c:axId val="1052657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>
                    <a:solidFill>
                      <a:srgbClr val="002060"/>
                    </a:solidFill>
                  </a:defRPr>
                </a:pPr>
                <a:r>
                  <a:rPr lang="en-US" sz="2000">
                    <a:solidFill>
                      <a:srgbClr val="002060"/>
                    </a:solidFill>
                  </a:rPr>
                  <a:t>Market area</a:t>
                </a:r>
              </a:p>
            </c:rich>
          </c:tx>
          <c:layout/>
          <c:overlay val="0"/>
        </c:title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05284352"/>
        <c:crosses val="autoZero"/>
        <c:auto val="1"/>
        <c:lblAlgn val="ctr"/>
        <c:lblOffset val="100"/>
        <c:noMultiLvlLbl val="0"/>
      </c:catAx>
      <c:valAx>
        <c:axId val="105284352"/>
        <c:scaling>
          <c:orientation val="minMax"/>
        </c:scaling>
        <c:delete val="0"/>
        <c:axPos val="l"/>
        <c:majorGridlines>
          <c:spPr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c:spPr>
        </c:majorGridlines>
        <c:title>
          <c:tx>
            <c:rich>
              <a:bodyPr/>
              <a:lstStyle/>
              <a:p>
                <a:pPr>
                  <a:defRPr sz="2000">
                    <a:solidFill>
                      <a:srgbClr val="002060"/>
                    </a:solidFill>
                  </a:defRPr>
                </a:pPr>
                <a:r>
                  <a:rPr lang="en-US" sz="2000">
                    <a:solidFill>
                      <a:srgbClr val="002060"/>
                    </a:solidFill>
                  </a:rPr>
                  <a:t>Percentage of failed samples </a:t>
                </a:r>
              </a:p>
            </c:rich>
          </c:tx>
          <c:layout>
            <c:manualLayout>
              <c:xMode val="edge"/>
              <c:yMode val="edge"/>
              <c:x val="2.7972222222222221E-2"/>
              <c:y val="0.2418770049577136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05265792"/>
        <c:crosses val="autoZero"/>
        <c:crossBetween val="between"/>
      </c:valAx>
      <c:spPr>
        <a:pattFill prst="pct5">
          <a:fgClr>
            <a:schemeClr val="accent1"/>
          </a:fgClr>
          <a:bgClr>
            <a:schemeClr val="bg1"/>
          </a:bgClr>
        </a:pattFill>
      </c:spPr>
    </c:plotArea>
    <c:legend>
      <c:legendPos val="r"/>
      <c:layout>
        <c:manualLayout>
          <c:xMode val="edge"/>
          <c:yMode val="edge"/>
          <c:x val="0.78698622047244093"/>
          <c:y val="0.35309128025663461"/>
          <c:w val="0.19634711286089238"/>
          <c:h val="0.47414151356080492"/>
        </c:manualLayout>
      </c:layout>
      <c:overlay val="0"/>
      <c:txPr>
        <a:bodyPr/>
        <a:lstStyle/>
        <a:p>
          <a:pPr>
            <a:defRPr sz="2000">
              <a:solidFill>
                <a:srgbClr val="002060"/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AE2B7-39E6-4445-8E3D-93EC3258C85C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13111-AC7A-4CB7-822D-E0F2E7538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16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EE4F2-73D4-460E-AEAA-34D9BFCF14E7}" type="datetime1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SMAP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F590F-F294-4042-8EBB-94FB7348F200}" type="datetime1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SMAP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E678-46F7-4969-B940-E0862C072828}" type="datetime1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SMAP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F688-438E-4647-B107-AC9AA2E0B1BF}" type="datetime1">
              <a:rPr lang="en-US" smtClean="0"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SMAP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ED46B-647C-4B16-A7AC-176534EA0EB9}" type="datetime1">
              <a:rPr lang="en-US" smtClean="0"/>
              <a:t>2/14/2019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SMAP 2015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0066-B7AC-409A-9FCE-895779326536}" type="datetime1">
              <a:rPr lang="en-US" smtClean="0"/>
              <a:t>2/14/2019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SMAP 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1A0C-25A2-4A11-8D0A-4331F4D6626D}" type="datetime1">
              <a:rPr lang="en-US" smtClean="0"/>
              <a:t>2/14/2019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SMAP 2015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6950-A9B5-42AC-BB57-58F9341FCB61}" type="datetime1">
              <a:rPr lang="en-US" smtClean="0"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SMAP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0BBBC-271C-450E-AEE7-9F5F65BDAC4E}" type="datetime1">
              <a:rPr lang="en-US" smtClean="0"/>
              <a:t>2/14/2019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SMAP 2015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D2F52-4472-4FB8-A753-CF3A2B085012}" type="datetime1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SMAP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CA326-6570-4121-9BE8-307FFDC188FB}" type="datetime1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SMAP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8F1411C-87AA-4404-B588-2879A48B4DE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SMAP 2015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4A507F97-51F3-45DB-A024-8FA2E137206B}" type="datetime1">
              <a:rPr lang="en-US" smtClean="0"/>
              <a:t>2/14/2019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wafulageo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link.email.dynect.net/link.php?DynEngagement=true&amp;H=3ZUQjNycMu7D/e+m/Omi3Qi1eTNrfRb0HcFplK3KYerw+6SfjwwI9ifw0hT7U0rTR8shaRKnnT0NJbLFkyqt1TYOBsjaFnYNPBjHLcvWCbKrUToqdMZEhN+sHkDyxBUD&amp;G=0&amp;R=https://onlinelibrary.wiley.com/doi/full/10.1002/fsn3.610&amp;I=20180424025116.0000002adef7@mail6-53-ussnn1&amp;X=MHwxMDQ2NzU4OjVhZGU5YmEwYzdiZjIyZTQ3NTEzMmEyMTs=&amp;S=A-ZSTtJGGcU_ES3asP1wcp8NumqI95kgdm7Y7OA02A0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8458200" cy="5486400"/>
          </a:xfrm>
        </p:spPr>
        <p:txBody>
          <a:bodyPr/>
          <a:lstStyle/>
          <a:p>
            <a:pPr algn="ctr"/>
            <a:r>
              <a:rPr lang="en-GB" sz="4000" b="1" dirty="0" smtClean="0">
                <a:solidFill>
                  <a:srgbClr val="00B050"/>
                </a:solidFill>
                <a:latin typeface="Book Antiqua" pitchFamily="18" charset="0"/>
              </a:rPr>
              <a:t>Quality and safety of milk in Nairobi: Evidence and Potential Solutions</a:t>
            </a:r>
            <a:r>
              <a:rPr lang="en-GB" sz="4000" b="1" dirty="0" smtClean="0">
                <a:solidFill>
                  <a:srgbClr val="00B0F0"/>
                </a:solidFill>
                <a:latin typeface="Book Antiqua" pitchFamily="18" charset="0"/>
              </a:rPr>
              <a:t/>
            </a:r>
            <a:br>
              <a:rPr lang="en-GB" sz="4000" b="1" dirty="0" smtClean="0">
                <a:solidFill>
                  <a:srgbClr val="00B0F0"/>
                </a:solidFill>
                <a:latin typeface="Book Antiqua" pitchFamily="18" charset="0"/>
              </a:rPr>
            </a:br>
            <a:r>
              <a:rPr lang="en-GB" sz="2000" b="1" dirty="0" smtClean="0">
                <a:solidFill>
                  <a:srgbClr val="002060"/>
                </a:solidFill>
                <a:latin typeface="Book Antiqua" pitchFamily="18" charset="0"/>
              </a:rPr>
              <a:t>at</a:t>
            </a:r>
            <a:r>
              <a:rPr lang="en-GB" sz="4000" b="1" dirty="0" smtClean="0">
                <a:solidFill>
                  <a:srgbClr val="00B0F0"/>
                </a:solidFill>
                <a:latin typeface="Book Antiqua" pitchFamily="18" charset="0"/>
              </a:rPr>
              <a:t/>
            </a:r>
            <a:br>
              <a:rPr lang="en-GB" sz="4000" b="1" dirty="0" smtClean="0">
                <a:solidFill>
                  <a:srgbClr val="00B0F0"/>
                </a:solidFill>
                <a:latin typeface="Book Antiqua" pitchFamily="18" charset="0"/>
              </a:rPr>
            </a:br>
            <a:r>
              <a:rPr lang="en-GB" sz="2000" b="1" dirty="0" smtClean="0">
                <a:solidFill>
                  <a:srgbClr val="00B0F0"/>
                </a:solidFill>
                <a:latin typeface="Book Antiqua" pitchFamily="18" charset="0"/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</a:rPr>
              <a:t>Milk quality and safety seminar: </a:t>
            </a:r>
            <a:br>
              <a:rPr lang="en-US" sz="2000" b="1" dirty="0" smtClean="0">
                <a:solidFill>
                  <a:srgbClr val="002060"/>
                </a:solidFill>
              </a:rPr>
            </a:br>
            <a:r>
              <a:rPr lang="en-US" sz="2000" b="1" dirty="0" smtClean="0">
                <a:solidFill>
                  <a:srgbClr val="002060"/>
                </a:solidFill>
              </a:rPr>
              <a:t>‘Fostering </a:t>
            </a:r>
            <a:r>
              <a:rPr lang="en-US" sz="2000" b="1" dirty="0">
                <a:solidFill>
                  <a:srgbClr val="002060"/>
                </a:solidFill>
              </a:rPr>
              <a:t>safe milk practices for a competitive Kenyan dairy </a:t>
            </a:r>
            <a:r>
              <a:rPr lang="en-US" sz="2000" b="1" dirty="0" smtClean="0">
                <a:solidFill>
                  <a:srgbClr val="002060"/>
                </a:solidFill>
              </a:rPr>
              <a:t>sector’ </a:t>
            </a:r>
            <a:r>
              <a:rPr lang="en-US" sz="2000" b="1" dirty="0">
                <a:solidFill>
                  <a:srgbClr val="002060"/>
                </a:solidFill>
              </a:rPr>
              <a:t/>
            </a:r>
            <a:br>
              <a:rPr lang="en-US" sz="2000" b="1" dirty="0">
                <a:solidFill>
                  <a:srgbClr val="002060"/>
                </a:solidFill>
              </a:rPr>
            </a:b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20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000" b="1" dirty="0" smtClean="0">
                <a:solidFill>
                  <a:srgbClr val="00B050"/>
                </a:solidFill>
              </a:rPr>
              <a:t>on </a:t>
            </a:r>
            <a:br>
              <a:rPr lang="en-US" sz="2000" b="1" dirty="0" smtClean="0">
                <a:solidFill>
                  <a:srgbClr val="00B050"/>
                </a:solidFill>
              </a:rPr>
            </a:br>
            <a:r>
              <a:rPr lang="en-US" sz="2000" b="1" dirty="0" smtClean="0">
                <a:solidFill>
                  <a:srgbClr val="00B050"/>
                </a:solidFill>
              </a:rPr>
              <a:t>29</a:t>
            </a:r>
            <a:r>
              <a:rPr lang="en-US" sz="2000" b="1" baseline="30000" dirty="0" smtClean="0">
                <a:solidFill>
                  <a:srgbClr val="00B050"/>
                </a:solidFill>
              </a:rPr>
              <a:t>th</a:t>
            </a:r>
            <a:r>
              <a:rPr lang="en-US" sz="2000" b="1" dirty="0" smtClean="0">
                <a:solidFill>
                  <a:srgbClr val="00B050"/>
                </a:solidFill>
              </a:rPr>
              <a:t> January 2019</a:t>
            </a:r>
            <a:r>
              <a:rPr lang="en-US" sz="2000" dirty="0">
                <a:solidFill>
                  <a:srgbClr val="00B050"/>
                </a:solidFill>
                <a:latin typeface="Book Antiqua" pitchFamily="18" charset="0"/>
              </a:rPr>
              <a:t/>
            </a:r>
            <a:br>
              <a:rPr lang="en-US" sz="2000" dirty="0">
                <a:solidFill>
                  <a:srgbClr val="00B050"/>
                </a:solidFill>
                <a:latin typeface="Book Antiqua" pitchFamily="18" charset="0"/>
              </a:rPr>
            </a:br>
            <a:r>
              <a:rPr lang="en-US" sz="2000" dirty="0" smtClean="0">
                <a:solidFill>
                  <a:srgbClr val="00B050"/>
                </a:solidFill>
                <a:latin typeface="Book Antiqua" pitchFamily="18" charset="0"/>
              </a:rPr>
              <a:t/>
            </a:r>
            <a:br>
              <a:rPr lang="en-US" sz="2000" dirty="0" smtClean="0">
                <a:solidFill>
                  <a:srgbClr val="00B050"/>
                </a:solidFill>
                <a:latin typeface="Book Antiqua" pitchFamily="18" charset="0"/>
              </a:rPr>
            </a:br>
            <a:r>
              <a:rPr lang="en-US" sz="2000" b="1" dirty="0" smtClean="0">
                <a:solidFill>
                  <a:srgbClr val="00B050"/>
                </a:solidFill>
              </a:rPr>
              <a:t>at</a:t>
            </a:r>
            <a:r>
              <a:rPr lang="en-US" sz="2000" dirty="0" smtClean="0">
                <a:solidFill>
                  <a:srgbClr val="00B050"/>
                </a:solidFill>
              </a:rPr>
              <a:t/>
            </a:r>
            <a:br>
              <a:rPr lang="en-US" sz="2000" dirty="0" smtClean="0">
                <a:solidFill>
                  <a:srgbClr val="00B050"/>
                </a:solidFill>
              </a:rPr>
            </a:br>
            <a:r>
              <a:rPr lang="en-US" sz="2000" b="1" dirty="0" smtClean="0">
                <a:solidFill>
                  <a:srgbClr val="00B050"/>
                </a:solidFill>
              </a:rPr>
              <a:t>Venue</a:t>
            </a:r>
            <a:r>
              <a:rPr lang="en-US" sz="2000" b="1" dirty="0">
                <a:solidFill>
                  <a:srgbClr val="00B050"/>
                </a:solidFill>
              </a:rPr>
              <a:t>: Azure Hotel, </a:t>
            </a:r>
            <a:r>
              <a:rPr lang="en-US" sz="2000" b="1" dirty="0" err="1">
                <a:solidFill>
                  <a:srgbClr val="00B050"/>
                </a:solidFill>
              </a:rPr>
              <a:t>Westlands</a:t>
            </a:r>
            <a:r>
              <a:rPr lang="en-US" sz="2000" b="1" dirty="0">
                <a:solidFill>
                  <a:srgbClr val="00B050"/>
                </a:solidFill>
              </a:rPr>
              <a:t>, Nairobi </a:t>
            </a:r>
            <a:r>
              <a:rPr lang="en-US" sz="2000" b="1" dirty="0" smtClean="0">
                <a:solidFill>
                  <a:srgbClr val="00B050"/>
                </a:solidFill>
              </a:rPr>
              <a:t/>
            </a:r>
            <a:br>
              <a:rPr lang="en-US" sz="2000" b="1" dirty="0" smtClean="0">
                <a:solidFill>
                  <a:srgbClr val="00B050"/>
                </a:solidFill>
              </a:rPr>
            </a:br>
            <a:r>
              <a:rPr lang="en-US" sz="2000" b="1" dirty="0" smtClean="0">
                <a:solidFill>
                  <a:srgbClr val="00B050"/>
                </a:solidFill>
              </a:rPr>
              <a:t/>
            </a:r>
            <a:br>
              <a:rPr lang="en-US" sz="2000" b="1" dirty="0" smtClean="0">
                <a:solidFill>
                  <a:srgbClr val="00B050"/>
                </a:solidFill>
              </a:rPr>
            </a:br>
            <a:r>
              <a:rPr lang="en-US" sz="2000" b="1" dirty="0" smtClean="0">
                <a:solidFill>
                  <a:srgbClr val="00B050"/>
                </a:solidFill>
              </a:rPr>
              <a:t>by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2000" dirty="0">
                <a:solidFill>
                  <a:schemeClr val="tx2">
                    <a:lumMod val="50000"/>
                  </a:schemeClr>
                </a:solidFill>
              </a:rPr>
            </a:br>
            <a:endParaRPr lang="en-US" sz="2000" dirty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5638800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Book Antiqua" pitchFamily="18" charset="0"/>
              </a:rPr>
              <a:t>G. Wanjala, BSc</a:t>
            </a:r>
            <a:r>
              <a:rPr lang="en-US" b="1" dirty="0">
                <a:solidFill>
                  <a:srgbClr val="002060"/>
                </a:solidFill>
                <a:latin typeface="Book Antiqua" pitchFamily="18" charset="0"/>
              </a:rPr>
              <a:t>, MSc, </a:t>
            </a:r>
            <a:r>
              <a:rPr lang="en-US" b="1" dirty="0" smtClean="0">
                <a:solidFill>
                  <a:srgbClr val="002060"/>
                </a:solidFill>
                <a:latin typeface="Book Antiqua" pitchFamily="18" charset="0"/>
              </a:rPr>
              <a:t>FSPHT</a:t>
            </a:r>
            <a:endParaRPr lang="en-US" b="1" dirty="0">
              <a:solidFill>
                <a:srgbClr val="002060"/>
              </a:solidFill>
              <a:latin typeface="Book Antiqua" pitchFamily="18" charset="0"/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  <a:latin typeface="Book Antiqua" pitchFamily="18" charset="0"/>
              </a:rPr>
              <a:t>Research Scientist </a:t>
            </a:r>
            <a:r>
              <a:rPr lang="en-US" b="1" dirty="0" smtClean="0">
                <a:solidFill>
                  <a:srgbClr val="002060"/>
                </a:solidFill>
                <a:latin typeface="Book Antiqua" pitchFamily="18" charset="0"/>
              </a:rPr>
              <a:t>, KIRDI</a:t>
            </a:r>
          </a:p>
          <a:p>
            <a:pPr algn="ctr"/>
            <a:r>
              <a:rPr lang="en-US" sz="1800" i="1" dirty="0" smtClean="0">
                <a:solidFill>
                  <a:srgbClr val="002060"/>
                </a:solidFill>
                <a:latin typeface="Book Antiqua" pitchFamily="18" charset="0"/>
              </a:rPr>
              <a:t>Tell: +254-722 697382, Email: </a:t>
            </a:r>
            <a:r>
              <a:rPr lang="en-US" sz="1800" i="1" dirty="0" smtClean="0">
                <a:solidFill>
                  <a:srgbClr val="002060"/>
                </a:solidFill>
                <a:latin typeface="Book Antiqua" pitchFamily="18" charset="0"/>
                <a:hlinkClick r:id="rId2"/>
              </a:rPr>
              <a:t>wafulageo@gmail.com</a:t>
            </a:r>
            <a:r>
              <a:rPr lang="en-US" sz="1800" i="1" dirty="0" smtClean="0">
                <a:solidFill>
                  <a:srgbClr val="002060"/>
                </a:solidFill>
                <a:latin typeface="Book Antiqua" pitchFamily="18" charset="0"/>
              </a:rPr>
              <a:t>, wafulageo@yahoo.co.uk </a:t>
            </a:r>
            <a:endParaRPr lang="en-US" sz="1800" i="1" dirty="0">
              <a:solidFill>
                <a:srgbClr val="00206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13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solidFill>
                  <a:srgbClr val="00B050"/>
                </a:solidFill>
                <a:latin typeface="Book Antiqua" pitchFamily="18" charset="0"/>
              </a:rPr>
              <a:t>Outline</a:t>
            </a:r>
            <a:endParaRPr lang="en-US" sz="4400" dirty="0">
              <a:solidFill>
                <a:srgbClr val="00B050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2060"/>
                </a:solidFill>
              </a:rPr>
              <a:t>Brief introduction of KIRDI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2060"/>
                </a:solidFill>
              </a:rPr>
              <a:t>Introduction – quality and safe milk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2060"/>
                </a:solidFill>
              </a:rPr>
              <a:t>Research design and approach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2060"/>
                </a:solidFill>
              </a:rPr>
              <a:t>Quality of raw milk in Nairobi metropolis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2060"/>
                </a:solidFill>
              </a:rPr>
              <a:t>Challenges in milk production, handling and processing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2060"/>
                </a:solidFill>
              </a:rPr>
              <a:t>Successful approaches – dairy sector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Current research and opportunities for partnership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>
                <a:solidFill>
                  <a:srgbClr val="002060"/>
                </a:solidFill>
              </a:rPr>
              <a:t>Conclusion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F590F-F294-4042-8EBB-94FB7348F200}" type="datetime1">
              <a:rPr lang="en-US" smtClean="0"/>
              <a:t>2/14/2019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83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620000" cy="1066800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Brief introduction of </a:t>
            </a:r>
            <a:r>
              <a:rPr lang="en-US" dirty="0" smtClean="0">
                <a:solidFill>
                  <a:srgbClr val="00B050"/>
                </a:solidFill>
              </a:rPr>
              <a:t>KIRDI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153400" cy="5715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2400" b="1" dirty="0" smtClean="0">
                <a:solidFill>
                  <a:srgbClr val="FF0D0D"/>
                </a:solidFill>
              </a:rPr>
              <a:t>Kenya’s Industrial Research and Development Institute</a:t>
            </a:r>
          </a:p>
          <a:p>
            <a:pPr marL="0" indent="0">
              <a:buNone/>
            </a:pPr>
            <a:r>
              <a:rPr lang="en-GB" sz="2400" b="1" dirty="0" smtClean="0">
                <a:solidFill>
                  <a:srgbClr val="002060"/>
                </a:solidFill>
              </a:rPr>
              <a:t>Technology Transfer and Extension Services (TTES)</a:t>
            </a:r>
          </a:p>
          <a:p>
            <a:pPr marL="0" indent="0">
              <a:buNone/>
            </a:pPr>
            <a:r>
              <a:rPr lang="en-GB" sz="2400" b="1" dirty="0" smtClean="0">
                <a:solidFill>
                  <a:srgbClr val="002060"/>
                </a:solidFill>
              </a:rPr>
              <a:t>Research </a:t>
            </a:r>
            <a:r>
              <a:rPr lang="en-GB" sz="2400" b="1" dirty="0">
                <a:solidFill>
                  <a:srgbClr val="002060"/>
                </a:solidFill>
              </a:rPr>
              <a:t>Technology and Innovation (RTI) Department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400" dirty="0">
                <a:solidFill>
                  <a:srgbClr val="0070C0"/>
                </a:solidFill>
              </a:rPr>
              <a:t>Engineering (Chemical, Mechanical, Electrical)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400" dirty="0">
                <a:solidFill>
                  <a:srgbClr val="0070C0"/>
                </a:solidFill>
              </a:rPr>
              <a:t>Leather and Textile Technologies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400" dirty="0">
                <a:solidFill>
                  <a:srgbClr val="0070C0"/>
                </a:solidFill>
              </a:rPr>
              <a:t>Ceramics and building materials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400" dirty="0" smtClean="0">
                <a:solidFill>
                  <a:srgbClr val="0070C0"/>
                </a:solidFill>
              </a:rPr>
              <a:t>Energy </a:t>
            </a:r>
            <a:endParaRPr lang="en-GB" sz="24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400" dirty="0" smtClean="0">
                <a:solidFill>
                  <a:srgbClr val="0070C0"/>
                </a:solidFill>
              </a:rPr>
              <a:t>ICT</a:t>
            </a:r>
            <a:endParaRPr lang="en-GB" sz="24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400" b="1" dirty="0">
                <a:solidFill>
                  <a:srgbClr val="0070C0"/>
                </a:solidFill>
              </a:rPr>
              <a:t>Food </a:t>
            </a:r>
            <a:r>
              <a:rPr lang="en-GB" sz="2400" b="1" dirty="0" smtClean="0">
                <a:solidFill>
                  <a:srgbClr val="0070C0"/>
                </a:solidFill>
              </a:rPr>
              <a:t>Tech</a:t>
            </a:r>
          </a:p>
          <a:p>
            <a:pPr marL="0" indent="0">
              <a:buNone/>
            </a:pPr>
            <a:endParaRPr lang="en-GB" sz="1600" i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GB" sz="1600" i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GB" sz="1600" i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GB" sz="1600" i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GB" sz="1600" i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GB" sz="1600" i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GB" sz="1600" i="1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en-GB" sz="1600" i="1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en-GB" sz="1600" i="1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en-GB" sz="1600" i="1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GB" sz="1600" i="1" dirty="0" smtClean="0">
                <a:solidFill>
                  <a:srgbClr val="00B050"/>
                </a:solidFill>
              </a:rPr>
              <a:t>Your </a:t>
            </a:r>
            <a:r>
              <a:rPr lang="en-GB" sz="1600" i="1" dirty="0">
                <a:solidFill>
                  <a:srgbClr val="00B050"/>
                </a:solidFill>
              </a:rPr>
              <a:t>industrial technology </a:t>
            </a:r>
            <a:r>
              <a:rPr lang="en-GB" sz="1600" i="1" dirty="0" smtClean="0">
                <a:solidFill>
                  <a:srgbClr val="00B050"/>
                </a:solidFill>
              </a:rPr>
              <a:t>partner </a:t>
            </a:r>
            <a:r>
              <a:rPr lang="en-GB" sz="1600" dirty="0" smtClean="0">
                <a:solidFill>
                  <a:srgbClr val="FF0000"/>
                </a:solidFill>
              </a:rPr>
              <a:t>(</a:t>
            </a:r>
            <a:r>
              <a:rPr lang="en-GB" sz="1600" dirty="0">
                <a:solidFill>
                  <a:srgbClr val="FF0000"/>
                </a:solidFill>
              </a:rPr>
              <a:t>www.kirdi.go.ke</a:t>
            </a:r>
            <a:r>
              <a:rPr lang="en-GB" sz="1600" dirty="0" smtClean="0">
                <a:solidFill>
                  <a:srgbClr val="FF0000"/>
                </a:solidFill>
              </a:rPr>
              <a:t>)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F590F-F294-4042-8EBB-94FB7348F200}" type="datetime1">
              <a:rPr lang="en-US" smtClean="0"/>
              <a:t>2/14/2019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247030"/>
            <a:ext cx="4572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530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868362"/>
          </a:xfrm>
        </p:spPr>
        <p:txBody>
          <a:bodyPr/>
          <a:lstStyle/>
          <a:p>
            <a:r>
              <a:rPr lang="en-US" sz="4400" dirty="0" smtClean="0">
                <a:solidFill>
                  <a:srgbClr val="00B050"/>
                </a:solidFill>
              </a:rPr>
              <a:t>Introduction – quality and safe milk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382000" cy="5562600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solidFill>
                  <a:srgbClr val="002060"/>
                </a:solidFill>
              </a:rPr>
              <a:t>Raw milk from udder of healthy, well fed animal is virtually sterile.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Poor hygiene &amp; bad husbandry expose cows to infections – antibiotics. ‘‘</a:t>
            </a:r>
            <a:r>
              <a:rPr lang="en-US" b="1" dirty="0" smtClean="0">
                <a:solidFill>
                  <a:srgbClr val="002060"/>
                </a:solidFill>
              </a:rPr>
              <a:t>Healthy cows don’t </a:t>
            </a:r>
            <a:r>
              <a:rPr lang="en-US" b="1" dirty="0">
                <a:solidFill>
                  <a:srgbClr val="002060"/>
                </a:solidFill>
              </a:rPr>
              <a:t>need </a:t>
            </a:r>
            <a:r>
              <a:rPr lang="en-US" b="1" dirty="0" smtClean="0">
                <a:solidFill>
                  <a:srgbClr val="002060"/>
                </a:solidFill>
              </a:rPr>
              <a:t>antibiotics</a:t>
            </a:r>
            <a:r>
              <a:rPr lang="en-US" dirty="0" smtClean="0">
                <a:solidFill>
                  <a:srgbClr val="002060"/>
                </a:solidFill>
              </a:rPr>
              <a:t>”</a:t>
            </a:r>
            <a:endParaRPr lang="en-US" dirty="0">
              <a:solidFill>
                <a:srgbClr val="002060"/>
              </a:solidFill>
            </a:endParaRPr>
          </a:p>
          <a:p>
            <a:pPr lvl="0"/>
            <a:endParaRPr lang="en-US" dirty="0" smtClean="0">
              <a:solidFill>
                <a:srgbClr val="002060"/>
              </a:solidFill>
            </a:endParaRPr>
          </a:p>
          <a:p>
            <a:pPr lvl="0"/>
            <a:r>
              <a:rPr lang="en-US" dirty="0" smtClean="0">
                <a:solidFill>
                  <a:srgbClr val="002060"/>
                </a:solidFill>
              </a:rPr>
              <a:t>Antimicrobial </a:t>
            </a:r>
            <a:r>
              <a:rPr lang="en-US" dirty="0">
                <a:solidFill>
                  <a:srgbClr val="002060"/>
                </a:solidFill>
              </a:rPr>
              <a:t>resistance is a global threat </a:t>
            </a:r>
            <a:r>
              <a:rPr lang="en-US" dirty="0" smtClean="0">
                <a:solidFill>
                  <a:srgbClr val="002060"/>
                </a:solidFill>
              </a:rPr>
              <a:t>- </a:t>
            </a:r>
            <a:r>
              <a:rPr lang="en-US" b="1" dirty="0">
                <a:solidFill>
                  <a:srgbClr val="002060"/>
                </a:solidFill>
              </a:rPr>
              <a:t>public health, food safety, food security, </a:t>
            </a:r>
            <a:r>
              <a:rPr lang="en-US" dirty="0">
                <a:solidFill>
                  <a:srgbClr val="002060"/>
                </a:solidFill>
              </a:rPr>
              <a:t>and</a:t>
            </a:r>
            <a:r>
              <a:rPr lang="en-US" b="1" dirty="0">
                <a:solidFill>
                  <a:srgbClr val="002060"/>
                </a:solidFill>
              </a:rPr>
              <a:t> livelihoods</a:t>
            </a:r>
            <a:r>
              <a:rPr lang="en-US" dirty="0">
                <a:solidFill>
                  <a:srgbClr val="002060"/>
                </a:solidFill>
              </a:rPr>
              <a:t>. </a:t>
            </a:r>
          </a:p>
          <a:p>
            <a:pPr lvl="0"/>
            <a:endParaRPr lang="en-US" dirty="0" smtClean="0">
              <a:solidFill>
                <a:srgbClr val="002060"/>
              </a:solidFill>
            </a:endParaRPr>
          </a:p>
          <a:p>
            <a:pPr lvl="0"/>
            <a:r>
              <a:rPr lang="en-US" dirty="0" smtClean="0">
                <a:solidFill>
                  <a:srgbClr val="002060"/>
                </a:solidFill>
              </a:rPr>
              <a:t>Yearly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b="1" dirty="0" smtClean="0">
                <a:solidFill>
                  <a:srgbClr val="002060"/>
                </a:solidFill>
              </a:rPr>
              <a:t>0.7M people </a:t>
            </a:r>
            <a:r>
              <a:rPr lang="en-US" b="1" dirty="0">
                <a:solidFill>
                  <a:srgbClr val="002060"/>
                </a:solidFill>
              </a:rPr>
              <a:t>die </a:t>
            </a:r>
            <a:r>
              <a:rPr lang="en-US" b="1" dirty="0" smtClean="0">
                <a:solidFill>
                  <a:srgbClr val="002060"/>
                </a:solidFill>
              </a:rPr>
              <a:t>- </a:t>
            </a:r>
            <a:r>
              <a:rPr lang="en-US" dirty="0" smtClean="0">
                <a:solidFill>
                  <a:srgbClr val="002060"/>
                </a:solidFill>
              </a:rPr>
              <a:t>antimicrobial </a:t>
            </a:r>
            <a:r>
              <a:rPr lang="en-US" dirty="0">
                <a:solidFill>
                  <a:srgbClr val="002060"/>
                </a:solidFill>
              </a:rPr>
              <a:t>resistant (AMR) </a:t>
            </a:r>
            <a:r>
              <a:rPr lang="en-US" dirty="0" smtClean="0">
                <a:solidFill>
                  <a:srgbClr val="002060"/>
                </a:solidFill>
              </a:rPr>
              <a:t>infections (FAO, 2018). How many </a:t>
            </a:r>
            <a:r>
              <a:rPr lang="en-US" b="1" dirty="0" smtClean="0">
                <a:solidFill>
                  <a:srgbClr val="002060"/>
                </a:solidFill>
              </a:rPr>
              <a:t>people in Kenyan? </a:t>
            </a:r>
            <a:r>
              <a:rPr lang="en-US" dirty="0" smtClean="0">
                <a:solidFill>
                  <a:srgbClr val="002060"/>
                </a:solidFill>
              </a:rPr>
              <a:t>How many </a:t>
            </a:r>
            <a:r>
              <a:rPr lang="en-US" b="1" dirty="0" smtClean="0">
                <a:solidFill>
                  <a:srgbClr val="002060"/>
                </a:solidFill>
              </a:rPr>
              <a:t>dairy cows </a:t>
            </a:r>
            <a:r>
              <a:rPr lang="en-US" dirty="0" smtClean="0">
                <a:solidFill>
                  <a:srgbClr val="002060"/>
                </a:solidFill>
              </a:rPr>
              <a:t>are not responding </a:t>
            </a:r>
            <a:r>
              <a:rPr lang="en-US" dirty="0">
                <a:solidFill>
                  <a:srgbClr val="002060"/>
                </a:solidFill>
              </a:rPr>
              <a:t>to </a:t>
            </a:r>
            <a:r>
              <a:rPr lang="en-US" dirty="0" smtClean="0">
                <a:solidFill>
                  <a:srgbClr val="002060"/>
                </a:solidFill>
              </a:rPr>
              <a:t>treatment?  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Quality of feeds – </a:t>
            </a:r>
            <a:r>
              <a:rPr lang="en-US" b="1" dirty="0" smtClean="0">
                <a:solidFill>
                  <a:srgbClr val="002060"/>
                </a:solidFill>
              </a:rPr>
              <a:t>nutrition balance</a:t>
            </a:r>
            <a:r>
              <a:rPr lang="en-US" dirty="0" smtClean="0">
                <a:solidFill>
                  <a:srgbClr val="002060"/>
                </a:solidFill>
              </a:rPr>
              <a:t>, dry matter, absence from contaminants – heavy metals, aflatoxins impacts on milk safety.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F590F-F294-4042-8EBB-94FB7348F200}" type="datetime1">
              <a:rPr lang="en-US" smtClean="0"/>
              <a:t>2/14/2019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8382000" cy="5486400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GB" sz="2400" b="1" dirty="0" smtClean="0">
                <a:solidFill>
                  <a:srgbClr val="002060"/>
                </a:solidFill>
              </a:rPr>
              <a:t>Quality and safety analysis - milk supply chain</a:t>
            </a:r>
          </a:p>
          <a:p>
            <a:pPr marL="114300" indent="0">
              <a:buNone/>
            </a:pPr>
            <a:r>
              <a:rPr lang="en-GB" sz="2400" b="1" dirty="0" smtClean="0">
                <a:solidFill>
                  <a:srgbClr val="002060"/>
                </a:solidFill>
              </a:rPr>
              <a:t>Stratified random sampling:</a:t>
            </a:r>
          </a:p>
          <a:p>
            <a:pPr marL="114300" indent="0">
              <a:buNone/>
            </a:pPr>
            <a:r>
              <a:rPr lang="en-GB" sz="2400" dirty="0" smtClean="0">
                <a:solidFill>
                  <a:srgbClr val="00B050"/>
                </a:solidFill>
              </a:rPr>
              <a:t>Milk production and consumption areas in Nairobi Metropolis</a:t>
            </a:r>
          </a:p>
          <a:p>
            <a:pPr marL="114300" indent="0">
              <a:buNone/>
            </a:pPr>
            <a:r>
              <a:rPr lang="en-GB" sz="2400" dirty="0" smtClean="0">
                <a:solidFill>
                  <a:srgbClr val="FF0D0D"/>
                </a:solidFill>
              </a:rPr>
              <a:t>Rural – </a:t>
            </a:r>
            <a:r>
              <a:rPr lang="en-GB" sz="2400" dirty="0" err="1" smtClean="0">
                <a:solidFill>
                  <a:srgbClr val="FF0D0D"/>
                </a:solidFill>
              </a:rPr>
              <a:t>Kiambu</a:t>
            </a:r>
            <a:r>
              <a:rPr lang="en-GB" sz="2400" dirty="0" smtClean="0">
                <a:solidFill>
                  <a:srgbClr val="FF0D0D"/>
                </a:solidFill>
              </a:rPr>
              <a:t>/</a:t>
            </a:r>
            <a:r>
              <a:rPr lang="en-GB" sz="2400" dirty="0" err="1" smtClean="0">
                <a:solidFill>
                  <a:srgbClr val="FF0D0D"/>
                </a:solidFill>
              </a:rPr>
              <a:t>Ngong</a:t>
            </a:r>
            <a:r>
              <a:rPr lang="en-GB" sz="2400" dirty="0" smtClean="0">
                <a:solidFill>
                  <a:srgbClr val="FF0D0D"/>
                </a:solidFill>
              </a:rPr>
              <a:t>, Urban – CBD, Slums – </a:t>
            </a:r>
            <a:r>
              <a:rPr lang="en-GB" sz="2400" dirty="0" err="1" smtClean="0">
                <a:solidFill>
                  <a:srgbClr val="FF0D0D"/>
                </a:solidFill>
              </a:rPr>
              <a:t>Kibera</a:t>
            </a:r>
            <a:r>
              <a:rPr lang="en-GB" sz="2400" dirty="0" smtClean="0">
                <a:solidFill>
                  <a:srgbClr val="FF0D0D"/>
                </a:solidFill>
              </a:rPr>
              <a:t>/</a:t>
            </a:r>
            <a:r>
              <a:rPr lang="en-GB" sz="2400" dirty="0" err="1" smtClean="0">
                <a:solidFill>
                  <a:srgbClr val="FF0D0D"/>
                </a:solidFill>
              </a:rPr>
              <a:t>Mathare</a:t>
            </a:r>
            <a:r>
              <a:rPr lang="en-GB" sz="2400" dirty="0" smtClean="0">
                <a:solidFill>
                  <a:srgbClr val="FF0D0D"/>
                </a:solidFill>
              </a:rPr>
              <a:t> </a:t>
            </a:r>
          </a:p>
          <a:p>
            <a:pPr marL="114300" indent="0">
              <a:buNone/>
            </a:pPr>
            <a:endParaRPr lang="en-GB" sz="2400" dirty="0" smtClean="0">
              <a:solidFill>
                <a:srgbClr val="00B050"/>
              </a:solidFill>
            </a:endParaRPr>
          </a:p>
          <a:p>
            <a:pPr marL="114300" indent="0">
              <a:buNone/>
            </a:pPr>
            <a:endParaRPr lang="en-GB" sz="2400" dirty="0" smtClean="0">
              <a:solidFill>
                <a:srgbClr val="00B050"/>
              </a:solidFill>
            </a:endParaRPr>
          </a:p>
          <a:p>
            <a:pPr marL="114300" indent="0">
              <a:buNone/>
            </a:pPr>
            <a:endParaRPr lang="en-GB" sz="2400" dirty="0">
              <a:solidFill>
                <a:srgbClr val="00B050"/>
              </a:solidFill>
            </a:endParaRPr>
          </a:p>
          <a:p>
            <a:pPr marL="114300" indent="0">
              <a:buNone/>
            </a:pPr>
            <a:endParaRPr lang="en-GB" sz="2400" dirty="0" smtClean="0">
              <a:solidFill>
                <a:srgbClr val="00B050"/>
              </a:solidFill>
            </a:endParaRPr>
          </a:p>
          <a:p>
            <a:pPr marL="114300" indent="0">
              <a:buNone/>
            </a:pPr>
            <a:endParaRPr lang="en-GB" sz="2400" dirty="0" smtClean="0">
              <a:solidFill>
                <a:srgbClr val="00B050"/>
              </a:solidFill>
            </a:endParaRPr>
          </a:p>
          <a:p>
            <a:pPr marL="114300" indent="0">
              <a:buNone/>
            </a:pPr>
            <a:endParaRPr lang="en-GB" sz="2400" dirty="0">
              <a:solidFill>
                <a:srgbClr val="00B050"/>
              </a:solidFill>
            </a:endParaRPr>
          </a:p>
          <a:p>
            <a:pPr marL="114300" indent="0">
              <a:buNone/>
            </a:pPr>
            <a:endParaRPr lang="en-GB" sz="2400" dirty="0" smtClean="0">
              <a:solidFill>
                <a:srgbClr val="00B050"/>
              </a:solidFill>
            </a:endParaRPr>
          </a:p>
          <a:p>
            <a:pPr marL="114300" indent="0">
              <a:buNone/>
            </a:pPr>
            <a:endParaRPr lang="en-GB" sz="2400" dirty="0" smtClean="0">
              <a:solidFill>
                <a:srgbClr val="00B050"/>
              </a:solidFill>
            </a:endParaRPr>
          </a:p>
          <a:p>
            <a:pPr marL="114300" indent="0">
              <a:buNone/>
            </a:pPr>
            <a:endParaRPr lang="en-GB" sz="2400" dirty="0" smtClean="0">
              <a:solidFill>
                <a:srgbClr val="00B050"/>
              </a:solidFill>
            </a:endParaRPr>
          </a:p>
          <a:p>
            <a:pPr marL="114300" indent="0">
              <a:buNone/>
            </a:pPr>
            <a:r>
              <a:rPr lang="en-GB" sz="2400" dirty="0" smtClean="0">
                <a:solidFill>
                  <a:srgbClr val="00B050"/>
                </a:solidFill>
              </a:rPr>
              <a:t>Evaluation criteria</a:t>
            </a:r>
            <a:endParaRPr lang="en-GB" sz="2400" dirty="0">
              <a:solidFill>
                <a:srgbClr val="00B050"/>
              </a:solidFill>
            </a:endParaRPr>
          </a:p>
          <a:p>
            <a:r>
              <a:rPr lang="en-GB" sz="2400" dirty="0" smtClean="0">
                <a:solidFill>
                  <a:srgbClr val="FF0000"/>
                </a:solidFill>
              </a:rPr>
              <a:t>KS raw milk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KS </a:t>
            </a:r>
            <a:r>
              <a:rPr lang="en-US" sz="2400" dirty="0" smtClean="0">
                <a:solidFill>
                  <a:srgbClr val="FF0000"/>
                </a:solidFill>
              </a:rPr>
              <a:t>Code </a:t>
            </a:r>
            <a:r>
              <a:rPr lang="en-US" sz="2400" dirty="0">
                <a:solidFill>
                  <a:srgbClr val="FF0000"/>
                </a:solidFill>
              </a:rPr>
              <a:t>of Hygienic Practice for Milk and Milk </a:t>
            </a:r>
            <a:r>
              <a:rPr lang="en-US" sz="2400" dirty="0" smtClean="0">
                <a:solidFill>
                  <a:srgbClr val="FF0000"/>
                </a:solidFill>
              </a:rPr>
              <a:t>Products </a:t>
            </a:r>
            <a:endParaRPr lang="en-US" b="1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F590F-F294-4042-8EBB-94FB7348F200}" type="datetime1">
              <a:rPr lang="en-US" smtClean="0"/>
              <a:t>2/14/2019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5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990600"/>
          </a:xfrm>
        </p:spPr>
        <p:txBody>
          <a:bodyPr/>
          <a:lstStyle/>
          <a:p>
            <a:r>
              <a:rPr lang="en-US" sz="4400" dirty="0" smtClean="0">
                <a:solidFill>
                  <a:srgbClr val="00B050"/>
                </a:solidFill>
              </a:rPr>
              <a:t>Research design and approach</a:t>
            </a:r>
            <a:endParaRPr lang="en-US" sz="4400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28900"/>
            <a:ext cx="43434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628900"/>
            <a:ext cx="1676400" cy="1661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610100"/>
            <a:ext cx="3429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 descr="Related image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2" t="35469" r="58950" b="7014"/>
          <a:stretch/>
        </p:blipFill>
        <p:spPr bwMode="auto">
          <a:xfrm>
            <a:off x="6629400" y="2628900"/>
            <a:ext cx="1524000" cy="1676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7794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1A0C-25A2-4A11-8D0A-4331F4D6626D}" type="datetime1">
              <a:rPr lang="en-US" smtClean="0"/>
              <a:t>2/14/2019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4147553"/>
              </p:ext>
            </p:extLst>
          </p:nvPr>
        </p:nvGraphicFramePr>
        <p:xfrm>
          <a:off x="76200" y="76200"/>
          <a:ext cx="8305800" cy="670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4323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092" y="27709"/>
            <a:ext cx="76200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Challenges in milk production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35" y="1219200"/>
            <a:ext cx="8423565" cy="563880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114300" indent="0">
              <a:buNone/>
            </a:pPr>
            <a:r>
              <a:rPr lang="en-US" b="1" dirty="0" smtClean="0">
                <a:solidFill>
                  <a:srgbClr val="002060"/>
                </a:solidFill>
              </a:rPr>
              <a:t>Bulking milk of different microbial qualities</a:t>
            </a:r>
          </a:p>
          <a:p>
            <a:pPr marL="11430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114300" indent="0">
              <a:buNone/>
            </a:pPr>
            <a:endParaRPr lang="en-US" dirty="0" smtClean="0">
              <a:solidFill>
                <a:srgbClr val="002060"/>
              </a:solidFill>
            </a:endParaRPr>
          </a:p>
          <a:p>
            <a:pPr marL="114300" indent="0">
              <a:buNone/>
            </a:pPr>
            <a:endParaRPr lang="en-US" dirty="0">
              <a:solidFill>
                <a:srgbClr val="00B050"/>
              </a:solidFill>
            </a:endParaRPr>
          </a:p>
          <a:p>
            <a:pPr marL="114300" indent="0"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pPr marL="114300" indent="0">
              <a:buNone/>
            </a:pPr>
            <a:endParaRPr lang="en-US" dirty="0">
              <a:solidFill>
                <a:srgbClr val="00B050"/>
              </a:solidFill>
            </a:endParaRPr>
          </a:p>
          <a:p>
            <a:pPr marL="114300" indent="0"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pPr marL="114300" indent="0">
              <a:buNone/>
            </a:pPr>
            <a:endParaRPr lang="en-US" dirty="0">
              <a:solidFill>
                <a:srgbClr val="00B050"/>
              </a:solidFill>
            </a:endParaRPr>
          </a:p>
          <a:p>
            <a:pPr marL="114300" indent="0"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pPr marL="114300" indent="0">
              <a:buNone/>
            </a:pPr>
            <a:endParaRPr lang="en-US" dirty="0">
              <a:solidFill>
                <a:srgbClr val="00B050"/>
              </a:solidFill>
            </a:endParaRPr>
          </a:p>
          <a:p>
            <a:pPr marL="114300" indent="0">
              <a:buNone/>
            </a:pPr>
            <a:endParaRPr lang="en-US" dirty="0" smtClean="0">
              <a:solidFill>
                <a:srgbClr val="002060"/>
              </a:solidFill>
            </a:endParaRPr>
          </a:p>
          <a:p>
            <a:pPr marL="11430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Environmental hygiene</a:t>
            </a:r>
          </a:p>
          <a:p>
            <a:pPr marL="11430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Mastitis infection </a:t>
            </a:r>
          </a:p>
          <a:p>
            <a:pPr marL="11430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High </a:t>
            </a:r>
            <a:r>
              <a:rPr lang="en-US" b="1" dirty="0" smtClean="0">
                <a:solidFill>
                  <a:srgbClr val="FF0000"/>
                </a:solidFill>
              </a:rPr>
              <a:t>antimicrobial use </a:t>
            </a:r>
          </a:p>
          <a:p>
            <a:pPr marL="11430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High microbial contamination </a:t>
            </a:r>
            <a:r>
              <a:rPr lang="en-US" dirty="0" smtClean="0">
                <a:solidFill>
                  <a:srgbClr val="00B050"/>
                </a:solidFill>
              </a:rPr>
              <a:t>……</a:t>
            </a:r>
            <a:r>
              <a:rPr lang="en-US" b="1" i="1" dirty="0" smtClean="0">
                <a:solidFill>
                  <a:srgbClr val="FF0000"/>
                </a:solidFill>
              </a:rPr>
              <a:t>Listeria, </a:t>
            </a:r>
            <a:r>
              <a:rPr lang="en-US" b="1" i="1" dirty="0" err="1" smtClean="0">
                <a:solidFill>
                  <a:srgbClr val="FF0000"/>
                </a:solidFill>
              </a:rPr>
              <a:t>E.coli</a:t>
            </a:r>
            <a:r>
              <a:rPr lang="en-US" b="1" i="1" dirty="0" smtClean="0">
                <a:solidFill>
                  <a:srgbClr val="FF0000"/>
                </a:solidFill>
              </a:rPr>
              <a:t>, Campylobacter, Streptococci</a:t>
            </a:r>
            <a:r>
              <a:rPr lang="en-US" b="1" dirty="0" smtClean="0">
                <a:solidFill>
                  <a:srgbClr val="FF0000"/>
                </a:solidFill>
              </a:rPr>
              <a:t>?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F590F-F294-4042-8EBB-94FB7348F200}" type="datetime1">
              <a:rPr lang="en-US" smtClean="0"/>
              <a:t>2/14/2019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7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2" t="8522" r="17223"/>
          <a:stretch/>
        </p:blipFill>
        <p:spPr bwMode="auto">
          <a:xfrm>
            <a:off x="609600" y="1695452"/>
            <a:ext cx="3534492" cy="328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Field work pictures\TNA Dairy value chain\DSC003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" t="8485" r="5000" b="20000"/>
          <a:stretch/>
        </p:blipFill>
        <p:spPr bwMode="auto">
          <a:xfrm>
            <a:off x="4391891" y="3816928"/>
            <a:ext cx="3380509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00200"/>
            <a:ext cx="3352800" cy="200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Bent Arrow 14"/>
          <p:cNvSpPr/>
          <p:nvPr/>
        </p:nvSpPr>
        <p:spPr>
          <a:xfrm rot="16200000" flipH="1">
            <a:off x="2928866" y="3413773"/>
            <a:ext cx="2510349" cy="1537919"/>
          </a:xfrm>
          <a:prstGeom prst="bentArrow">
            <a:avLst>
              <a:gd name="adj1" fmla="val 8916"/>
              <a:gd name="adj2" fmla="val 8964"/>
              <a:gd name="adj3" fmla="val 13356"/>
              <a:gd name="adj4" fmla="val 76699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617A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lowchart: Magnetic Disk 15"/>
          <p:cNvSpPr/>
          <p:nvPr/>
        </p:nvSpPr>
        <p:spPr>
          <a:xfrm>
            <a:off x="2826328" y="5375559"/>
            <a:ext cx="983672" cy="1101441"/>
          </a:xfrm>
          <a:prstGeom prst="flowChartMagneticDisk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rgbClr val="617A8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Arrow 16"/>
          <p:cNvSpPr/>
          <p:nvPr/>
        </p:nvSpPr>
        <p:spPr>
          <a:xfrm>
            <a:off x="3716482" y="5292427"/>
            <a:ext cx="1465118" cy="339441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2863128" y="4426528"/>
            <a:ext cx="352859" cy="1011379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962209" y="5642260"/>
            <a:ext cx="705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Raw milk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71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" y="152400"/>
            <a:ext cx="8001000" cy="1143000"/>
          </a:xfrm>
        </p:spPr>
        <p:txBody>
          <a:bodyPr/>
          <a:lstStyle/>
          <a:p>
            <a:r>
              <a:rPr lang="en-US" sz="4400" dirty="0" smtClean="0">
                <a:solidFill>
                  <a:srgbClr val="00B050"/>
                </a:solidFill>
              </a:rPr>
              <a:t>Microbial quality threat - handling and processing milk products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305800" cy="53340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i="1" dirty="0" smtClean="0">
                <a:solidFill>
                  <a:srgbClr val="FF0D0D"/>
                </a:solidFill>
              </a:rPr>
              <a:t>Listeria </a:t>
            </a:r>
            <a:r>
              <a:rPr lang="en-US" i="1" dirty="0" err="1" smtClean="0">
                <a:solidFill>
                  <a:srgbClr val="FF0D0D"/>
                </a:solidFill>
              </a:rPr>
              <a:t>monocytogenes</a:t>
            </a:r>
            <a:r>
              <a:rPr lang="en-US" i="1" dirty="0" smtClean="0">
                <a:solidFill>
                  <a:srgbClr val="FF0D0D"/>
                </a:solidFill>
              </a:rPr>
              <a:t> - </a:t>
            </a:r>
            <a:r>
              <a:rPr lang="en-US" dirty="0" smtClean="0">
                <a:solidFill>
                  <a:srgbClr val="FF0D0D"/>
                </a:solidFill>
              </a:rPr>
              <a:t>Fatal</a:t>
            </a:r>
            <a:r>
              <a:rPr lang="en-US" i="1" dirty="0" smtClean="0">
                <a:solidFill>
                  <a:srgbClr val="FF0D0D"/>
                </a:solidFill>
              </a:rPr>
              <a:t> </a:t>
            </a:r>
            <a:r>
              <a:rPr lang="en-US" dirty="0" smtClean="0">
                <a:solidFill>
                  <a:srgbClr val="FF0D0D"/>
                </a:solidFill>
              </a:rPr>
              <a:t>pathogen.</a:t>
            </a:r>
          </a:p>
          <a:p>
            <a:pPr marL="11430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Environment, colonizes the food process environment-</a:t>
            </a:r>
          </a:p>
          <a:p>
            <a:pPr marL="11430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biofilms - </a:t>
            </a:r>
            <a:r>
              <a:rPr lang="en-US" dirty="0" smtClean="0">
                <a:solidFill>
                  <a:srgbClr val="FF0D0D"/>
                </a:solidFill>
              </a:rPr>
              <a:t>elderly, pregnant, children, low immunity</a:t>
            </a:r>
          </a:p>
          <a:p>
            <a:pPr marL="114300" indent="0">
              <a:buNone/>
            </a:pPr>
            <a:r>
              <a:rPr lang="en-US" dirty="0" smtClean="0">
                <a:solidFill>
                  <a:srgbClr val="FF0D0D"/>
                </a:solidFill>
              </a:rPr>
              <a:t>S</a:t>
            </a:r>
          </a:p>
          <a:p>
            <a:pPr marL="114300" indent="0">
              <a:buNone/>
            </a:pPr>
            <a:endParaRPr lang="en-US" dirty="0" smtClean="0">
              <a:solidFill>
                <a:srgbClr val="FF0D0D"/>
              </a:solidFill>
            </a:endParaRPr>
          </a:p>
          <a:p>
            <a:pPr marL="114300" indent="0">
              <a:buNone/>
            </a:pPr>
            <a:endParaRPr lang="en-US" dirty="0">
              <a:solidFill>
                <a:srgbClr val="FF0D0D"/>
              </a:solidFill>
            </a:endParaRPr>
          </a:p>
          <a:p>
            <a:pPr marL="114300" indent="0">
              <a:buNone/>
            </a:pPr>
            <a:endParaRPr lang="en-US" dirty="0" smtClean="0">
              <a:solidFill>
                <a:srgbClr val="FF0D0D"/>
              </a:solidFill>
            </a:endParaRPr>
          </a:p>
          <a:p>
            <a:pPr marL="114300" indent="0">
              <a:buNone/>
            </a:pPr>
            <a:endParaRPr lang="en-US" dirty="0">
              <a:solidFill>
                <a:srgbClr val="FF0D0D"/>
              </a:solidFill>
            </a:endParaRPr>
          </a:p>
          <a:p>
            <a:pPr marL="114300" indent="0">
              <a:buNone/>
            </a:pPr>
            <a:endParaRPr lang="en-US" dirty="0" smtClean="0">
              <a:solidFill>
                <a:srgbClr val="FF0D0D"/>
              </a:solidFill>
            </a:endParaRPr>
          </a:p>
          <a:p>
            <a:pPr marL="114300" indent="0">
              <a:buNone/>
            </a:pPr>
            <a:endParaRPr lang="en-US" dirty="0">
              <a:solidFill>
                <a:srgbClr val="FF0D0D"/>
              </a:solidFill>
            </a:endParaRPr>
          </a:p>
          <a:p>
            <a:pPr marL="114300" indent="0">
              <a:buNone/>
            </a:pPr>
            <a:endParaRPr lang="en-US" dirty="0" smtClean="0">
              <a:solidFill>
                <a:srgbClr val="FF0D0D"/>
              </a:solidFill>
            </a:endParaRPr>
          </a:p>
          <a:p>
            <a:pPr marL="114300" indent="0">
              <a:buNone/>
            </a:pPr>
            <a:r>
              <a:rPr lang="en-US" i="1" dirty="0" smtClean="0">
                <a:solidFill>
                  <a:srgbClr val="FF0D0D"/>
                </a:solidFill>
              </a:rPr>
              <a:t>Campylobacter </a:t>
            </a:r>
            <a:r>
              <a:rPr lang="en-US" i="1" dirty="0" err="1" smtClean="0">
                <a:solidFill>
                  <a:srgbClr val="FF0D0D"/>
                </a:solidFill>
              </a:rPr>
              <a:t>jejuni</a:t>
            </a:r>
            <a:r>
              <a:rPr lang="en-US" i="1" dirty="0" smtClean="0">
                <a:solidFill>
                  <a:srgbClr val="FF0D0D"/>
                </a:solidFill>
              </a:rPr>
              <a:t>, E. coli 0157</a:t>
            </a:r>
            <a:r>
              <a:rPr lang="en-US" dirty="0" smtClean="0">
                <a:solidFill>
                  <a:srgbClr val="FF0D0D"/>
                </a:solidFill>
              </a:rPr>
              <a:t>, Zoonotic diseases</a:t>
            </a:r>
          </a:p>
          <a:p>
            <a:pPr marL="114300" indent="0">
              <a:buNone/>
            </a:pPr>
            <a:r>
              <a:rPr lang="en-US" dirty="0" smtClean="0">
                <a:solidFill>
                  <a:srgbClr val="FF0D0D"/>
                </a:solidFill>
              </a:rPr>
              <a:t>Risk assessment by Kenyan Dairy Industry?</a:t>
            </a:r>
            <a:endParaRPr lang="en-US" dirty="0">
              <a:solidFill>
                <a:srgbClr val="FF0D0D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F590F-F294-4042-8EBB-94FB7348F200}" type="datetime1">
              <a:rPr lang="en-US" smtClean="0"/>
              <a:t>2/14/2019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8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890" y="3696897"/>
            <a:ext cx="1628941" cy="1365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3" t="40918" r="20194"/>
          <a:stretch/>
        </p:blipFill>
        <p:spPr bwMode="auto">
          <a:xfrm>
            <a:off x="214745" y="2774527"/>
            <a:ext cx="1766456" cy="1441026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9" t="10746" r="13153" b="24735"/>
          <a:stretch/>
        </p:blipFill>
        <p:spPr bwMode="auto">
          <a:xfrm>
            <a:off x="6677890" y="5234649"/>
            <a:ext cx="1601232" cy="1215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4" y="4529450"/>
            <a:ext cx="1766457" cy="141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4" t="10766" r="21142" b="21857"/>
          <a:stretch/>
        </p:blipFill>
        <p:spPr bwMode="auto">
          <a:xfrm>
            <a:off x="6730621" y="1959650"/>
            <a:ext cx="1601231" cy="147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 descr="D:\Field work pictures\TNA Dairy value chain\DSC0028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t="5860" r="24394" b="2021"/>
          <a:stretch/>
        </p:blipFill>
        <p:spPr bwMode="auto">
          <a:xfrm>
            <a:off x="2362200" y="3495040"/>
            <a:ext cx="1676400" cy="179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" t="4891" r="25823" b="1253"/>
          <a:stretch/>
        </p:blipFill>
        <p:spPr bwMode="auto">
          <a:xfrm>
            <a:off x="4495800" y="3495040"/>
            <a:ext cx="1821926" cy="1794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triped Right Arrow 4"/>
          <p:cNvSpPr/>
          <p:nvPr/>
        </p:nvSpPr>
        <p:spPr>
          <a:xfrm>
            <a:off x="1905000" y="4125489"/>
            <a:ext cx="685800" cy="53339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triped Right Arrow 13"/>
          <p:cNvSpPr/>
          <p:nvPr/>
        </p:nvSpPr>
        <p:spPr>
          <a:xfrm>
            <a:off x="3982872" y="4125489"/>
            <a:ext cx="685800" cy="53339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triped Right Arrow 14"/>
          <p:cNvSpPr/>
          <p:nvPr/>
        </p:nvSpPr>
        <p:spPr>
          <a:xfrm>
            <a:off x="6172200" y="4076441"/>
            <a:ext cx="685800" cy="53339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triped Right Arrow 15"/>
          <p:cNvSpPr/>
          <p:nvPr/>
        </p:nvSpPr>
        <p:spPr>
          <a:xfrm>
            <a:off x="6173337" y="3163498"/>
            <a:ext cx="685800" cy="53339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triped Right Arrow 16"/>
          <p:cNvSpPr/>
          <p:nvPr/>
        </p:nvSpPr>
        <p:spPr>
          <a:xfrm>
            <a:off x="6188122" y="5022638"/>
            <a:ext cx="685800" cy="53339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6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458200" cy="1143000"/>
          </a:xfrm>
        </p:spPr>
        <p:txBody>
          <a:bodyPr/>
          <a:lstStyle/>
          <a:p>
            <a:r>
              <a:rPr lang="en-US" sz="4400" dirty="0" smtClean="0">
                <a:solidFill>
                  <a:srgbClr val="00B050"/>
                </a:solidFill>
              </a:rPr>
              <a:t>Successful approaches - dairy sector 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371600"/>
            <a:ext cx="8382000" cy="541020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solidFill>
                  <a:srgbClr val="FF0D0D"/>
                </a:solidFill>
              </a:rPr>
              <a:t>One health concept – advocated by FAO/WHO (FAO, 2018).</a:t>
            </a:r>
          </a:p>
          <a:p>
            <a:endParaRPr lang="en-GB" sz="2400" b="1" dirty="0" smtClean="0"/>
          </a:p>
          <a:p>
            <a:endParaRPr lang="en-GB" sz="2400" b="1" dirty="0"/>
          </a:p>
          <a:p>
            <a:endParaRPr lang="en-GB" sz="2400" b="1" dirty="0" smtClean="0"/>
          </a:p>
          <a:p>
            <a:endParaRPr lang="en-GB" sz="2400" b="1" dirty="0" smtClean="0"/>
          </a:p>
          <a:p>
            <a:endParaRPr lang="en-GB" sz="2400" b="1" dirty="0" smtClean="0"/>
          </a:p>
          <a:p>
            <a:endParaRPr lang="en-GB" sz="2400" b="1" dirty="0" smtClean="0"/>
          </a:p>
          <a:p>
            <a:endParaRPr lang="en-US" sz="2400" dirty="0" smtClean="0">
              <a:solidFill>
                <a:srgbClr val="002060"/>
              </a:solidFill>
            </a:endParaRPr>
          </a:p>
          <a:p>
            <a:endParaRPr lang="en-US" sz="2400" dirty="0" smtClean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How </a:t>
            </a:r>
            <a:r>
              <a:rPr lang="en-US" sz="2400" dirty="0">
                <a:solidFill>
                  <a:srgbClr val="002060"/>
                </a:solidFill>
              </a:rPr>
              <a:t>is ‘</a:t>
            </a:r>
            <a:r>
              <a:rPr lang="en-US" sz="2400" b="1" dirty="0">
                <a:solidFill>
                  <a:srgbClr val="002060"/>
                </a:solidFill>
              </a:rPr>
              <a:t>One health approach’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implemented in Kenya?</a:t>
            </a:r>
            <a:endParaRPr lang="en-US" sz="2400" dirty="0">
              <a:solidFill>
                <a:srgbClr val="002060"/>
              </a:solidFill>
            </a:endParaRPr>
          </a:p>
          <a:p>
            <a:pPr lvl="0"/>
            <a:r>
              <a:rPr lang="en-GB" sz="2400" dirty="0" smtClean="0">
                <a:solidFill>
                  <a:srgbClr val="002060"/>
                </a:solidFill>
              </a:rPr>
              <a:t>Promote </a:t>
            </a:r>
            <a:r>
              <a:rPr lang="en-GB" sz="2400" dirty="0">
                <a:solidFill>
                  <a:srgbClr val="002060"/>
                </a:solidFill>
              </a:rPr>
              <a:t>synergy </a:t>
            </a:r>
            <a:r>
              <a:rPr lang="en-GB" sz="2400" dirty="0" smtClean="0">
                <a:solidFill>
                  <a:srgbClr val="002060"/>
                </a:solidFill>
              </a:rPr>
              <a:t>– environmental health, animal </a:t>
            </a:r>
            <a:r>
              <a:rPr lang="en-GB" sz="2400" dirty="0">
                <a:solidFill>
                  <a:srgbClr val="002060"/>
                </a:solidFill>
              </a:rPr>
              <a:t>health </a:t>
            </a:r>
            <a:r>
              <a:rPr lang="en-GB" sz="2400" dirty="0" smtClean="0">
                <a:solidFill>
                  <a:srgbClr val="002060"/>
                </a:solidFill>
              </a:rPr>
              <a:t>&amp; </a:t>
            </a:r>
            <a:r>
              <a:rPr lang="en-GB" sz="2400" dirty="0">
                <a:solidFill>
                  <a:srgbClr val="002060"/>
                </a:solidFill>
              </a:rPr>
              <a:t>human </a:t>
            </a:r>
            <a:r>
              <a:rPr lang="en-GB" sz="2400" dirty="0" smtClean="0">
                <a:solidFill>
                  <a:srgbClr val="002060"/>
                </a:solidFill>
              </a:rPr>
              <a:t>health</a:t>
            </a:r>
            <a:r>
              <a:rPr lang="en-US" sz="2400" dirty="0" smtClean="0">
                <a:solidFill>
                  <a:srgbClr val="002060"/>
                </a:solidFill>
              </a:rPr>
              <a:t> 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F590F-F294-4042-8EBB-94FB7348F200}" type="datetime1">
              <a:rPr lang="en-US" smtClean="0"/>
              <a:t>2/14/2019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521" y="1752600"/>
            <a:ext cx="4362529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381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531"/>
            <a:ext cx="8458200" cy="1143000"/>
          </a:xfrm>
        </p:spPr>
        <p:txBody>
          <a:bodyPr/>
          <a:lstStyle/>
          <a:p>
            <a:r>
              <a:rPr lang="en-US" sz="4400" dirty="0">
                <a:solidFill>
                  <a:srgbClr val="00B050"/>
                </a:solidFill>
              </a:rPr>
              <a:t>Antimicrobial </a:t>
            </a:r>
            <a:r>
              <a:rPr lang="en-US" sz="4400" dirty="0" smtClean="0">
                <a:solidFill>
                  <a:srgbClr val="00B050"/>
                </a:solidFill>
              </a:rPr>
              <a:t>residues and hygiene 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19200"/>
            <a:ext cx="8382000" cy="5486400"/>
          </a:xfrm>
        </p:spPr>
        <p:txBody>
          <a:bodyPr/>
          <a:lstStyle/>
          <a:p>
            <a:r>
              <a:rPr lang="en-US" sz="2400" dirty="0" smtClean="0">
                <a:solidFill>
                  <a:srgbClr val="002060"/>
                </a:solidFill>
              </a:rPr>
              <a:t>To </a:t>
            </a:r>
            <a:r>
              <a:rPr lang="en-US" sz="2400" dirty="0">
                <a:solidFill>
                  <a:srgbClr val="002060"/>
                </a:solidFill>
              </a:rPr>
              <a:t>stay ahead of AMR - prioritize infection prevention, responsible use of antimicrobials </a:t>
            </a:r>
            <a:r>
              <a:rPr lang="en-US" sz="2400" dirty="0" smtClean="0">
                <a:solidFill>
                  <a:srgbClr val="002060"/>
                </a:solidFill>
              </a:rPr>
              <a:t>- </a:t>
            </a:r>
            <a:r>
              <a:rPr lang="en-US" sz="2400" b="1" dirty="0" smtClean="0">
                <a:solidFill>
                  <a:srgbClr val="002060"/>
                </a:solidFill>
              </a:rPr>
              <a:t>who </a:t>
            </a:r>
            <a:r>
              <a:rPr lang="en-US" sz="2400" b="1" dirty="0">
                <a:solidFill>
                  <a:srgbClr val="002060"/>
                </a:solidFill>
              </a:rPr>
              <a:t>treats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b="1" dirty="0">
                <a:solidFill>
                  <a:srgbClr val="002060"/>
                </a:solidFill>
              </a:rPr>
              <a:t>disease diagnosis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b="1" dirty="0" smtClean="0">
                <a:solidFill>
                  <a:srgbClr val="002060"/>
                </a:solidFill>
              </a:rPr>
              <a:t>therapy?</a:t>
            </a:r>
            <a:endParaRPr lang="en-US" sz="2400" dirty="0" smtClean="0">
              <a:solidFill>
                <a:srgbClr val="002060"/>
              </a:solidFill>
            </a:endParaRPr>
          </a:p>
          <a:p>
            <a:endParaRPr lang="en-US" sz="2400" dirty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Danish reduce </a:t>
            </a:r>
            <a:r>
              <a:rPr lang="en-US" sz="2400" dirty="0">
                <a:solidFill>
                  <a:srgbClr val="002060"/>
                </a:solidFill>
              </a:rPr>
              <a:t>use of antibiotics </a:t>
            </a:r>
            <a:r>
              <a:rPr lang="en-US" sz="2400" dirty="0" smtClean="0">
                <a:solidFill>
                  <a:srgbClr val="002060"/>
                </a:solidFill>
              </a:rPr>
              <a:t>- regulatory </a:t>
            </a:r>
            <a:r>
              <a:rPr lang="en-US" sz="2400" dirty="0">
                <a:solidFill>
                  <a:srgbClr val="002060"/>
                </a:solidFill>
              </a:rPr>
              <a:t>authority </a:t>
            </a:r>
            <a:r>
              <a:rPr lang="en-US" sz="2400" dirty="0" smtClean="0">
                <a:solidFill>
                  <a:srgbClr val="002060"/>
                </a:solidFill>
              </a:rPr>
              <a:t>(monitor use </a:t>
            </a:r>
            <a:r>
              <a:rPr lang="en-US" sz="2400" dirty="0">
                <a:solidFill>
                  <a:srgbClr val="002060"/>
                </a:solidFill>
              </a:rPr>
              <a:t>of antibiotics), </a:t>
            </a:r>
            <a:r>
              <a:rPr lang="en-US" sz="2400" dirty="0" smtClean="0">
                <a:solidFill>
                  <a:srgbClr val="002060"/>
                </a:solidFill>
              </a:rPr>
              <a:t>farmers practice high </a:t>
            </a:r>
            <a:r>
              <a:rPr lang="en-US" sz="2400" dirty="0">
                <a:solidFill>
                  <a:srgbClr val="002060"/>
                </a:solidFill>
              </a:rPr>
              <a:t>level of hygiene and cleanliness </a:t>
            </a:r>
            <a:r>
              <a:rPr lang="en-US" sz="2400" dirty="0" smtClean="0">
                <a:solidFill>
                  <a:srgbClr val="002060"/>
                </a:solidFill>
              </a:rPr>
              <a:t>- </a:t>
            </a:r>
            <a:r>
              <a:rPr lang="en-US" sz="2400" b="1" dirty="0" smtClean="0">
                <a:solidFill>
                  <a:srgbClr val="002060"/>
                </a:solidFill>
              </a:rPr>
              <a:t>who milks in Kenya?</a:t>
            </a:r>
            <a:endParaRPr lang="en-US" sz="2400" dirty="0" smtClean="0">
              <a:solidFill>
                <a:srgbClr val="002060"/>
              </a:solidFill>
            </a:endParaRPr>
          </a:p>
          <a:p>
            <a:endParaRPr lang="en-US" sz="2400" dirty="0">
              <a:solidFill>
                <a:srgbClr val="002060"/>
              </a:solidFill>
            </a:endParaRPr>
          </a:p>
          <a:p>
            <a:r>
              <a:rPr lang="en-US" sz="2400" dirty="0">
                <a:solidFill>
                  <a:srgbClr val="002060"/>
                </a:solidFill>
              </a:rPr>
              <a:t>UK - national guidelines for </a:t>
            </a:r>
            <a:r>
              <a:rPr lang="en-US" sz="2400" b="1" dirty="0">
                <a:solidFill>
                  <a:srgbClr val="002060"/>
                </a:solidFill>
              </a:rPr>
              <a:t>prescribing</a:t>
            </a:r>
            <a:r>
              <a:rPr lang="en-US" sz="2400" dirty="0">
                <a:solidFill>
                  <a:srgbClr val="002060"/>
                </a:solidFill>
              </a:rPr>
              <a:t> and use </a:t>
            </a:r>
            <a:r>
              <a:rPr lang="en-US" sz="2400" b="1" dirty="0" smtClean="0">
                <a:solidFill>
                  <a:srgbClr val="002060"/>
                </a:solidFill>
              </a:rPr>
              <a:t>antimicrobials</a:t>
            </a:r>
            <a:r>
              <a:rPr lang="en-US" sz="2400" dirty="0" smtClean="0">
                <a:solidFill>
                  <a:srgbClr val="002060"/>
                </a:solidFill>
              </a:rPr>
              <a:t>.</a:t>
            </a:r>
          </a:p>
          <a:p>
            <a:endParaRPr lang="en-US" sz="2400" dirty="0" smtClean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UK - focus on </a:t>
            </a:r>
            <a:r>
              <a:rPr lang="en-US" sz="2400" dirty="0">
                <a:solidFill>
                  <a:srgbClr val="002060"/>
                </a:solidFill>
              </a:rPr>
              <a:t>HACCP, GMP - </a:t>
            </a:r>
            <a:r>
              <a:rPr lang="en-US" sz="2400" dirty="0" smtClean="0">
                <a:solidFill>
                  <a:srgbClr val="002060"/>
                </a:solidFill>
              </a:rPr>
              <a:t>hygiene </a:t>
            </a:r>
            <a:r>
              <a:rPr lang="en-US" sz="2400" dirty="0">
                <a:solidFill>
                  <a:srgbClr val="002060"/>
                </a:solidFill>
              </a:rPr>
              <a:t>and handling practices (use of gloves, udder health</a:t>
            </a:r>
            <a:r>
              <a:rPr lang="en-US" sz="2400" dirty="0" smtClean="0">
                <a:solidFill>
                  <a:srgbClr val="002060"/>
                </a:solidFill>
              </a:rPr>
              <a:t>) at milking </a:t>
            </a:r>
            <a:r>
              <a:rPr lang="en-US" sz="2400" dirty="0" err="1">
                <a:solidFill>
                  <a:srgbClr val="002060"/>
                </a:solidFill>
              </a:rPr>
              <a:t>parlour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smtClean="0">
                <a:solidFill>
                  <a:srgbClr val="002060"/>
                </a:solidFill>
              </a:rPr>
              <a:t>stables - </a:t>
            </a:r>
            <a:r>
              <a:rPr lang="en-US" sz="2400" b="1" dirty="0">
                <a:solidFill>
                  <a:srgbClr val="002060"/>
                </a:solidFill>
              </a:rPr>
              <a:t>SCC</a:t>
            </a:r>
            <a:r>
              <a:rPr lang="en-US" sz="2400" dirty="0">
                <a:solidFill>
                  <a:srgbClr val="002060"/>
                </a:solidFill>
              </a:rPr>
              <a:t> and </a:t>
            </a:r>
            <a:r>
              <a:rPr lang="en-US" sz="2400" b="1" dirty="0">
                <a:solidFill>
                  <a:srgbClr val="002060"/>
                </a:solidFill>
              </a:rPr>
              <a:t>mastitis</a:t>
            </a:r>
            <a:r>
              <a:rPr lang="en-US" sz="2400" dirty="0">
                <a:solidFill>
                  <a:srgbClr val="002060"/>
                </a:solidFill>
              </a:rPr>
              <a:t> in production systems. </a:t>
            </a:r>
            <a:endParaRPr lang="en-US" sz="2400" dirty="0"/>
          </a:p>
          <a:p>
            <a:endParaRPr lang="en-US" sz="2400" dirty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F590F-F294-4042-8EBB-94FB7348F200}" type="datetime1">
              <a:rPr lang="en-US" smtClean="0"/>
              <a:t>2/14/2019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38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382000" cy="944562"/>
          </a:xfrm>
        </p:spPr>
        <p:txBody>
          <a:bodyPr/>
          <a:lstStyle/>
          <a:p>
            <a:r>
              <a:rPr lang="en-US" sz="4400" dirty="0" smtClean="0">
                <a:solidFill>
                  <a:srgbClr val="00B050"/>
                </a:solidFill>
              </a:rPr>
              <a:t>Feeding practices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8305800" cy="579120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Feed quality and </a:t>
            </a:r>
            <a:r>
              <a:rPr lang="en-US" sz="2400" dirty="0" smtClean="0">
                <a:solidFill>
                  <a:srgbClr val="002060"/>
                </a:solidFill>
              </a:rPr>
              <a:t>safety - aflatoxin </a:t>
            </a:r>
            <a:r>
              <a:rPr lang="en-US" sz="2400" dirty="0">
                <a:solidFill>
                  <a:srgbClr val="002060"/>
                </a:solidFill>
              </a:rPr>
              <a:t>prevention and early detection by feed manufacturers and dairy </a:t>
            </a:r>
            <a:r>
              <a:rPr lang="en-US" sz="2400" dirty="0" smtClean="0">
                <a:solidFill>
                  <a:srgbClr val="002060"/>
                </a:solidFill>
              </a:rPr>
              <a:t>farms, quick </a:t>
            </a:r>
            <a:r>
              <a:rPr lang="en-US" sz="2400" dirty="0">
                <a:solidFill>
                  <a:srgbClr val="002060"/>
                </a:solidFill>
              </a:rPr>
              <a:t>analytical kits </a:t>
            </a:r>
            <a:r>
              <a:rPr lang="en-US" sz="2400" dirty="0" smtClean="0">
                <a:solidFill>
                  <a:srgbClr val="002060"/>
                </a:solidFill>
              </a:rPr>
              <a:t>&amp; laboratory service.</a:t>
            </a:r>
          </a:p>
          <a:p>
            <a:endParaRPr lang="en-US" sz="2400" dirty="0" smtClean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Focus </a:t>
            </a:r>
            <a:r>
              <a:rPr lang="en-US" sz="2400" dirty="0">
                <a:solidFill>
                  <a:srgbClr val="002060"/>
                </a:solidFill>
              </a:rPr>
              <a:t>on fodder </a:t>
            </a:r>
            <a:r>
              <a:rPr lang="en-US" sz="2400" dirty="0" smtClean="0">
                <a:solidFill>
                  <a:srgbClr val="002060"/>
                </a:solidFill>
              </a:rPr>
              <a:t>development and production</a:t>
            </a:r>
            <a:r>
              <a:rPr lang="en-US" sz="2400" dirty="0">
                <a:solidFill>
                  <a:srgbClr val="002060"/>
                </a:solidFill>
              </a:rPr>
              <a:t>; </a:t>
            </a:r>
            <a:r>
              <a:rPr lang="en-US" sz="2400" b="1" dirty="0">
                <a:solidFill>
                  <a:srgbClr val="002060"/>
                </a:solidFill>
              </a:rPr>
              <a:t>new grasses/hybrid grasses </a:t>
            </a:r>
            <a:r>
              <a:rPr lang="en-US" sz="2400" dirty="0">
                <a:solidFill>
                  <a:srgbClr val="002060"/>
                </a:solidFill>
              </a:rPr>
              <a:t>that are </a:t>
            </a:r>
            <a:r>
              <a:rPr lang="en-US" sz="2400" b="1" dirty="0" smtClean="0">
                <a:solidFill>
                  <a:srgbClr val="002060"/>
                </a:solidFill>
              </a:rPr>
              <a:t>nutritious</a:t>
            </a:r>
            <a:r>
              <a:rPr lang="en-US" sz="2400" dirty="0" smtClean="0">
                <a:solidFill>
                  <a:srgbClr val="002060"/>
                </a:solidFill>
              </a:rPr>
              <a:t> but </a:t>
            </a:r>
            <a:r>
              <a:rPr lang="en-US" sz="2400" b="1" dirty="0" smtClean="0">
                <a:solidFill>
                  <a:srgbClr val="002060"/>
                </a:solidFill>
              </a:rPr>
              <a:t>climate </a:t>
            </a:r>
            <a:r>
              <a:rPr lang="en-US" sz="2400" b="1" dirty="0">
                <a:solidFill>
                  <a:srgbClr val="002060"/>
                </a:solidFill>
              </a:rPr>
              <a:t>smart 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endParaRPr lang="en-US" sz="2400" b="1" dirty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Research - milk </a:t>
            </a:r>
            <a:r>
              <a:rPr lang="en-US" sz="2400" dirty="0">
                <a:solidFill>
                  <a:srgbClr val="002060"/>
                </a:solidFill>
              </a:rPr>
              <a:t>from grass-fed cows was higher in </a:t>
            </a:r>
            <a:r>
              <a:rPr lang="en-US" sz="2400" dirty="0" smtClean="0">
                <a:solidFill>
                  <a:srgbClr val="002060"/>
                </a:solidFill>
              </a:rPr>
              <a:t>omega-3 and conjugated linoleic acid than </a:t>
            </a:r>
            <a:r>
              <a:rPr lang="en-US" sz="2400" dirty="0">
                <a:solidFill>
                  <a:srgbClr val="002060"/>
                </a:solidFill>
              </a:rPr>
              <a:t>milk from </a:t>
            </a:r>
            <a:r>
              <a:rPr lang="en-US" sz="2400" dirty="0" smtClean="0">
                <a:solidFill>
                  <a:srgbClr val="002060"/>
                </a:solidFill>
              </a:rPr>
              <a:t>grain based diet. </a:t>
            </a:r>
          </a:p>
          <a:p>
            <a:r>
              <a:rPr lang="en-US" sz="2400" dirty="0">
                <a:solidFill>
                  <a:srgbClr val="002060"/>
                </a:solidFill>
              </a:rPr>
              <a:t>Consuming more omega-6 and little omega-3 can increase the risk of cardiovascular disease, obesity, and diabetes</a:t>
            </a:r>
            <a:r>
              <a:rPr lang="en-US" sz="2400" dirty="0" smtClean="0">
                <a:solidFill>
                  <a:srgbClr val="002060"/>
                </a:solidFill>
              </a:rPr>
              <a:t>.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Grass and legume based diet improves </a:t>
            </a:r>
            <a:r>
              <a:rPr lang="en-US" sz="2400" dirty="0">
                <a:solidFill>
                  <a:srgbClr val="002060"/>
                </a:solidFill>
              </a:rPr>
              <a:t>fatty acid profile </a:t>
            </a:r>
            <a:r>
              <a:rPr lang="en-US" sz="2400" dirty="0" smtClean="0">
                <a:solidFill>
                  <a:srgbClr val="002060"/>
                </a:solidFill>
              </a:rPr>
              <a:t>ratio of omega-6:omega-3 from the normal 5.7:1 to almost 1:1. </a:t>
            </a:r>
          </a:p>
          <a:p>
            <a:endParaRPr lang="en-US" sz="2000" dirty="0" smtClean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F590F-F294-4042-8EBB-94FB7348F200}" type="datetime1">
              <a:rPr lang="en-US" smtClean="0"/>
              <a:t>2/14/2019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0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382000" cy="11430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solidFill>
                  <a:srgbClr val="00B050"/>
                </a:solidFill>
              </a:rPr>
              <a:t>Current research and opportunities for partnership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8763000" cy="541020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Adaptation and promotion of </a:t>
            </a:r>
            <a:r>
              <a:rPr lang="en-US" sz="2400" b="1" dirty="0" err="1">
                <a:solidFill>
                  <a:srgbClr val="0070C0"/>
                </a:solidFill>
              </a:rPr>
              <a:t>refractance</a:t>
            </a:r>
            <a:r>
              <a:rPr lang="en-US" sz="2400" b="1" dirty="0">
                <a:solidFill>
                  <a:srgbClr val="0070C0"/>
                </a:solidFill>
              </a:rPr>
              <a:t> window drying </a:t>
            </a:r>
            <a:r>
              <a:rPr lang="en-US" sz="2400" b="1" dirty="0" smtClean="0">
                <a:solidFill>
                  <a:srgbClr val="0070C0"/>
                </a:solidFill>
              </a:rPr>
              <a:t>technology </a:t>
            </a:r>
            <a:r>
              <a:rPr lang="en-US" sz="2400" dirty="0" smtClean="0">
                <a:solidFill>
                  <a:srgbClr val="0070C0"/>
                </a:solidFill>
              </a:rPr>
              <a:t>(</a:t>
            </a:r>
            <a:r>
              <a:rPr lang="en-US" sz="2400" dirty="0" err="1">
                <a:solidFill>
                  <a:srgbClr val="0070C0"/>
                </a:solidFill>
              </a:rPr>
              <a:t>BioInnovate</a:t>
            </a:r>
            <a:r>
              <a:rPr lang="en-US" sz="2400" dirty="0">
                <a:solidFill>
                  <a:srgbClr val="0070C0"/>
                </a:solidFill>
              </a:rPr>
              <a:t> II 2018-2021).</a:t>
            </a:r>
          </a:p>
          <a:p>
            <a:r>
              <a:rPr lang="en-US" sz="2400" dirty="0">
                <a:solidFill>
                  <a:srgbClr val="0070C0"/>
                </a:solidFill>
              </a:rPr>
              <a:t>Quality improvement of </a:t>
            </a:r>
            <a:r>
              <a:rPr lang="en-US" sz="2400" b="1" dirty="0">
                <a:solidFill>
                  <a:srgbClr val="0070C0"/>
                </a:solidFill>
              </a:rPr>
              <a:t>raw milk profile </a:t>
            </a:r>
            <a:r>
              <a:rPr lang="en-US" sz="2400" dirty="0">
                <a:solidFill>
                  <a:srgbClr val="0070C0"/>
                </a:solidFill>
              </a:rPr>
              <a:t>through introduction and promotion </a:t>
            </a:r>
            <a:r>
              <a:rPr lang="en-US" sz="2400" dirty="0" smtClean="0">
                <a:solidFill>
                  <a:srgbClr val="0070C0"/>
                </a:solidFill>
              </a:rPr>
              <a:t>climate smart </a:t>
            </a:r>
            <a:r>
              <a:rPr lang="en-US" sz="2400" b="1" dirty="0" smtClean="0">
                <a:solidFill>
                  <a:srgbClr val="0070C0"/>
                </a:solidFill>
              </a:rPr>
              <a:t>grass </a:t>
            </a:r>
            <a:r>
              <a:rPr lang="en-US" sz="2400" b="1" dirty="0">
                <a:solidFill>
                  <a:srgbClr val="0070C0"/>
                </a:solidFill>
              </a:rPr>
              <a:t>hybrids</a:t>
            </a:r>
            <a:r>
              <a:rPr lang="en-US" sz="2400" b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US" sz="2400" dirty="0" smtClean="0">
                <a:solidFill>
                  <a:srgbClr val="1566E9"/>
                </a:solidFill>
              </a:rPr>
              <a:t>Fruit and vegetable bye products in formulation of animal feeds.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One health</a:t>
            </a:r>
            <a:r>
              <a:rPr lang="en-US" sz="2400" dirty="0" smtClean="0">
                <a:solidFill>
                  <a:srgbClr val="FF0000"/>
                </a:solidFill>
              </a:rPr>
              <a:t>; </a:t>
            </a:r>
            <a:r>
              <a:rPr lang="en-US" sz="2400" b="1" dirty="0" smtClean="0">
                <a:solidFill>
                  <a:srgbClr val="FF0000"/>
                </a:solidFill>
              </a:rPr>
              <a:t>AMR infections </a:t>
            </a:r>
            <a:r>
              <a:rPr lang="en-US" sz="2400" dirty="0" smtClean="0">
                <a:solidFill>
                  <a:srgbClr val="FF0000"/>
                </a:solidFill>
              </a:rPr>
              <a:t>&amp;</a:t>
            </a:r>
            <a:r>
              <a:rPr lang="en-US" sz="2400" b="1" dirty="0" smtClean="0">
                <a:solidFill>
                  <a:srgbClr val="FF0000"/>
                </a:solidFill>
              </a:rPr>
              <a:t> r</a:t>
            </a:r>
            <a:r>
              <a:rPr lang="en-US" sz="2400" dirty="0" smtClean="0">
                <a:solidFill>
                  <a:srgbClr val="FF0000"/>
                </a:solidFill>
              </a:rPr>
              <a:t>isk assessment for </a:t>
            </a:r>
            <a:r>
              <a:rPr lang="en-US" sz="2400" b="1" i="1" dirty="0" smtClean="0">
                <a:solidFill>
                  <a:srgbClr val="FF0000"/>
                </a:solidFill>
              </a:rPr>
              <a:t>L. </a:t>
            </a:r>
            <a:r>
              <a:rPr lang="en-US" sz="2400" b="1" i="1" dirty="0" err="1" smtClean="0">
                <a:solidFill>
                  <a:srgbClr val="FF0000"/>
                </a:solidFill>
              </a:rPr>
              <a:t>monocytogenes</a:t>
            </a:r>
            <a:r>
              <a:rPr lang="en-US" sz="2400" b="1" i="1" dirty="0" smtClean="0">
                <a:solidFill>
                  <a:srgbClr val="FF0000"/>
                </a:solidFill>
              </a:rPr>
              <a:t>, Campylobacter </a:t>
            </a:r>
            <a:r>
              <a:rPr lang="en-US" sz="2400" b="1" i="1" dirty="0" err="1" smtClean="0">
                <a:solidFill>
                  <a:srgbClr val="FF0000"/>
                </a:solidFill>
              </a:rPr>
              <a:t>jejuni</a:t>
            </a:r>
            <a:r>
              <a:rPr lang="en-US" sz="2400" b="1" i="1" dirty="0" smtClean="0">
                <a:solidFill>
                  <a:srgbClr val="FF0000"/>
                </a:solidFill>
              </a:rPr>
              <a:t>, E. coli, </a:t>
            </a:r>
            <a:r>
              <a:rPr lang="en-US" sz="2400" i="1" dirty="0" smtClean="0">
                <a:solidFill>
                  <a:srgbClr val="FF0000"/>
                </a:solidFill>
              </a:rPr>
              <a:t>&amp;</a:t>
            </a:r>
            <a:r>
              <a:rPr lang="en-US" sz="2400" b="1" i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brucellosis</a:t>
            </a:r>
            <a:r>
              <a:rPr lang="en-US" sz="2400" b="1" i="1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in Kenya. 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Quality </a:t>
            </a:r>
            <a:r>
              <a:rPr lang="en-US" sz="2400" dirty="0" smtClean="0">
                <a:solidFill>
                  <a:srgbClr val="FF0000"/>
                </a:solidFill>
              </a:rPr>
              <a:t>and </a:t>
            </a:r>
            <a:r>
              <a:rPr lang="en-US" sz="2400" b="1" dirty="0" smtClean="0">
                <a:solidFill>
                  <a:srgbClr val="FF0000"/>
                </a:solidFill>
              </a:rPr>
              <a:t>safe milk enhancement </a:t>
            </a:r>
            <a:r>
              <a:rPr lang="en-US" sz="2400" dirty="0" smtClean="0">
                <a:solidFill>
                  <a:srgbClr val="FF0000"/>
                </a:solidFill>
              </a:rPr>
              <a:t>through establishment and promotion of </a:t>
            </a:r>
            <a:r>
              <a:rPr lang="en-US" sz="2400" b="1" dirty="0" smtClean="0">
                <a:solidFill>
                  <a:srgbClr val="FF0000"/>
                </a:solidFill>
              </a:rPr>
              <a:t>reference testing services </a:t>
            </a:r>
            <a:r>
              <a:rPr lang="en-US" sz="2400" dirty="0" smtClean="0">
                <a:solidFill>
                  <a:srgbClr val="FF0000"/>
                </a:solidFill>
              </a:rPr>
              <a:t>for animal feeds and milk.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Study to understand </a:t>
            </a:r>
            <a:r>
              <a:rPr lang="en-US" sz="2400" b="1" dirty="0" smtClean="0">
                <a:solidFill>
                  <a:srgbClr val="FF0000"/>
                </a:solidFill>
              </a:rPr>
              <a:t>drivers</a:t>
            </a:r>
            <a:r>
              <a:rPr lang="en-US" sz="2400" dirty="0" smtClean="0">
                <a:solidFill>
                  <a:srgbClr val="FF0000"/>
                </a:solidFill>
              </a:rPr>
              <a:t> and </a:t>
            </a:r>
            <a:r>
              <a:rPr lang="en-US" sz="2400" b="1" dirty="0" smtClean="0">
                <a:solidFill>
                  <a:srgbClr val="FF0000"/>
                </a:solidFill>
              </a:rPr>
              <a:t>determinants</a:t>
            </a:r>
            <a:r>
              <a:rPr lang="en-US" sz="2400" dirty="0" smtClean="0">
                <a:solidFill>
                  <a:srgbClr val="FF0000"/>
                </a:solidFill>
              </a:rPr>
              <a:t> for adoption of quality improvement in dairy.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39DB9-EFDF-491F-B1CC-E6C6C5036FDF}" type="datetime1">
              <a:rPr lang="en-US" smtClean="0"/>
              <a:t>2/14/2019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FDCF4-8825-4201-8381-1970D09A7F8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1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trips dir="ld"/>
      </p:transition>
    </mc:Choice>
    <mc:Fallback xmlns="">
      <p:transition spd="slow" advClick="0">
        <p:strips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solidFill>
                  <a:srgbClr val="00B050"/>
                </a:solidFill>
              </a:rPr>
              <a:t>Conclusion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</a:rPr>
              <a:t>Do we know conclusively, the </a:t>
            </a:r>
            <a:r>
              <a:rPr lang="en-US" b="1" dirty="0">
                <a:solidFill>
                  <a:srgbClr val="002060"/>
                </a:solidFill>
              </a:rPr>
              <a:t>magnitude </a:t>
            </a:r>
            <a:r>
              <a:rPr lang="en-US" dirty="0">
                <a:solidFill>
                  <a:srgbClr val="002060"/>
                </a:solidFill>
              </a:rPr>
              <a:t>of</a:t>
            </a:r>
            <a:r>
              <a:rPr lang="en-US" b="1" dirty="0">
                <a:solidFill>
                  <a:srgbClr val="002060"/>
                </a:solidFill>
              </a:rPr>
              <a:t> antimicrobial use </a:t>
            </a:r>
            <a:r>
              <a:rPr lang="en-US" dirty="0">
                <a:solidFill>
                  <a:srgbClr val="002060"/>
                </a:solidFill>
              </a:rPr>
              <a:t>and</a:t>
            </a:r>
            <a:r>
              <a:rPr lang="en-US" b="1" dirty="0">
                <a:solidFill>
                  <a:srgbClr val="002060"/>
                </a:solidFill>
              </a:rPr>
              <a:t> resistance </a:t>
            </a:r>
            <a:r>
              <a:rPr lang="en-US" dirty="0">
                <a:solidFill>
                  <a:srgbClr val="002060"/>
                </a:solidFill>
              </a:rPr>
              <a:t>in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Kenya</a:t>
            </a:r>
            <a:r>
              <a:rPr lang="en-US" sz="2400" b="1" dirty="0">
                <a:solidFill>
                  <a:srgbClr val="002060"/>
                </a:solidFill>
              </a:rPr>
              <a:t>?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Who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</a:rPr>
              <a:t>monitors </a:t>
            </a:r>
            <a:r>
              <a:rPr lang="en-US" dirty="0">
                <a:solidFill>
                  <a:srgbClr val="002060"/>
                </a:solidFill>
              </a:rPr>
              <a:t>and</a:t>
            </a:r>
            <a:r>
              <a:rPr lang="en-US" b="1" dirty="0">
                <a:solidFill>
                  <a:srgbClr val="002060"/>
                </a:solidFill>
              </a:rPr>
              <a:t> documents food safety incidences, food fraud </a:t>
            </a:r>
            <a:r>
              <a:rPr lang="en-US" dirty="0">
                <a:solidFill>
                  <a:srgbClr val="002060"/>
                </a:solidFill>
              </a:rPr>
              <a:t>in Kenya</a:t>
            </a:r>
            <a:r>
              <a:rPr lang="en-US" sz="2400" b="1" dirty="0">
                <a:solidFill>
                  <a:srgbClr val="002060"/>
                </a:solidFill>
              </a:rPr>
              <a:t>?</a:t>
            </a:r>
            <a:r>
              <a:rPr lang="en-US" b="1" dirty="0">
                <a:solidFill>
                  <a:srgbClr val="002060"/>
                </a:solidFill>
              </a:rPr>
              <a:t> Etiology of food related deaths? What is investigated and conclusively reported</a:t>
            </a:r>
            <a:r>
              <a:rPr lang="en-US" b="1" dirty="0" smtClean="0">
                <a:solidFill>
                  <a:srgbClr val="002060"/>
                </a:solidFill>
              </a:rPr>
              <a:t>? </a:t>
            </a:r>
            <a:r>
              <a:rPr lang="en-US" dirty="0">
                <a:solidFill>
                  <a:srgbClr val="002060"/>
                </a:solidFill>
              </a:rPr>
              <a:t>There is need for investment in surveillance and research to measure progress towards AMR mitigation. </a:t>
            </a:r>
            <a:r>
              <a:rPr lang="en-US" dirty="0" smtClean="0">
                <a:solidFill>
                  <a:srgbClr val="002060"/>
                </a:solidFill>
              </a:rPr>
              <a:t>The dairy sector needs to develop frameworks that work in line with “</a:t>
            </a:r>
            <a:r>
              <a:rPr lang="en-US" b="1" dirty="0" smtClean="0">
                <a:solidFill>
                  <a:srgbClr val="002060"/>
                </a:solidFill>
              </a:rPr>
              <a:t>one health approach</a:t>
            </a:r>
            <a:r>
              <a:rPr lang="en-US" dirty="0" smtClean="0">
                <a:solidFill>
                  <a:srgbClr val="002060"/>
                </a:solidFill>
              </a:rPr>
              <a:t>” to prevent, monitor and  manage food safety along the dairy value chain.  </a:t>
            </a:r>
            <a:endParaRPr lang="en-US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F590F-F294-4042-8EBB-94FB7348F200}" type="datetime1">
              <a:rPr lang="en-US" smtClean="0"/>
              <a:t>2/14/2019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35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u="sng" dirty="0">
                <a:hlinkClick r:id="rId2"/>
              </a:rPr>
              <a:t>‘Enhancing the Fatty Acid Profile of Milk through Forage-Based Rations, with Nutrition Modeling of Dietary Outcomes’</a:t>
            </a:r>
            <a:r>
              <a:rPr lang="en-US" sz="2400" dirty="0"/>
              <a:t>, </a:t>
            </a:r>
            <a:r>
              <a:rPr lang="en-US" sz="2400" i="1" dirty="0"/>
              <a:t>Food Science and Nutrition</a:t>
            </a:r>
            <a:r>
              <a:rPr lang="en-US" sz="2400" dirty="0"/>
              <a:t> journal.</a:t>
            </a:r>
          </a:p>
          <a:p>
            <a:r>
              <a:rPr lang="en-US" dirty="0" smtClean="0"/>
              <a:t>FAO, 2018</a:t>
            </a:r>
          </a:p>
          <a:p>
            <a:pPr lvl="0"/>
            <a:r>
              <a:rPr lang="en-US" b="1" dirty="0" smtClean="0"/>
              <a:t>Wanjala</a:t>
            </a:r>
            <a:r>
              <a:rPr lang="en-US" dirty="0"/>
              <a:t>, </a:t>
            </a:r>
            <a:r>
              <a:rPr lang="en-US" i="1" dirty="0" smtClean="0"/>
              <a:t>et al., </a:t>
            </a:r>
            <a:r>
              <a:rPr lang="en-US" dirty="0" smtClean="0"/>
              <a:t>2018. </a:t>
            </a:r>
            <a:r>
              <a:rPr lang="en-US" b="1" dirty="0"/>
              <a:t>Prevalence of Adulteration and Inhibitory Substances in Raw and Pasteurized Milk Marketed in Nairobi Region.</a:t>
            </a:r>
            <a:r>
              <a:rPr lang="en-US" dirty="0"/>
              <a:t> </a:t>
            </a:r>
            <a:r>
              <a:rPr lang="en-US" i="1" dirty="0" smtClean="0"/>
              <a:t>AFSJ, </a:t>
            </a:r>
            <a:r>
              <a:rPr lang="en-US" i="1" dirty="0"/>
              <a:t>3(2): 1-8, </a:t>
            </a:r>
            <a:r>
              <a:rPr lang="en-US" i="1" dirty="0" smtClean="0"/>
              <a:t>2018. </a:t>
            </a:r>
            <a:endParaRPr lang="en-US" dirty="0"/>
          </a:p>
          <a:p>
            <a:pPr lvl="0"/>
            <a:r>
              <a:rPr lang="en-US" b="1" dirty="0" smtClean="0"/>
              <a:t>Wanjala, </a:t>
            </a:r>
            <a:r>
              <a:rPr lang="en-US" b="1" i="1" dirty="0" smtClean="0"/>
              <a:t>et al., </a:t>
            </a:r>
            <a:r>
              <a:rPr lang="en-US" dirty="0" smtClean="0"/>
              <a:t>2017. </a:t>
            </a:r>
            <a:r>
              <a:rPr lang="en-US" dirty="0"/>
              <a:t>“</a:t>
            </a:r>
            <a:r>
              <a:rPr lang="en-US" b="1" dirty="0"/>
              <a:t>Microbiological Quality and Safety of Raw and Pasteurized Milk Marketed in and around Nairobi region. </a:t>
            </a:r>
            <a:r>
              <a:rPr lang="en-US" i="1" dirty="0" smtClean="0"/>
              <a:t>AJFAND </a:t>
            </a:r>
            <a:r>
              <a:rPr lang="en-US" i="1" dirty="0"/>
              <a:t>17(1)</a:t>
            </a:r>
            <a:r>
              <a:rPr lang="en-US" dirty="0"/>
              <a:t>:11518-11532.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F590F-F294-4042-8EBB-94FB7348F200}" type="datetime1">
              <a:rPr lang="en-US" smtClean="0"/>
              <a:t>2/14/2019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57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1A0C-25A2-4A11-8D0A-4331F4D6626D}" type="datetime1">
              <a:rPr lang="en-US" smtClean="0"/>
              <a:t>2/14/2019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1411C-87AA-4404-B588-2879A48B4DED}" type="slidenum">
              <a:rPr lang="en-US" smtClean="0"/>
              <a:t>15</a:t>
            </a:fld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	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2057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00375" algn="ctr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9800" y="3886200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00B050"/>
                </a:solidFill>
                <a:latin typeface="Book Antiqua" pitchFamily="18" charset="0"/>
              </a:rPr>
              <a:t>Thank you</a:t>
            </a:r>
            <a:endParaRPr lang="en-US" sz="5400" dirty="0">
              <a:solidFill>
                <a:srgbClr val="00B050"/>
              </a:solidFill>
              <a:latin typeface="Book Antiqua" pitchFamily="18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268569"/>
              </p:ext>
            </p:extLst>
          </p:nvPr>
        </p:nvGraphicFramePr>
        <p:xfrm>
          <a:off x="76200" y="228600"/>
          <a:ext cx="8991600" cy="1219200"/>
        </p:xfrm>
        <a:graphic>
          <a:graphicData uri="http://schemas.openxmlformats.org/drawingml/2006/table">
            <a:tbl>
              <a:tblPr firstRow="1" firstCol="1" bandRow="1"/>
              <a:tblGrid>
                <a:gridCol w="1201278"/>
                <a:gridCol w="1577126"/>
                <a:gridCol w="3605632"/>
                <a:gridCol w="2607564"/>
              </a:tblGrid>
              <a:tr h="99526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Times New Roman"/>
                          <a:ea typeface="Times New Roman"/>
                        </a:rPr>
                        <a:t>KIRDI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35"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 dirty="0">
                          <a:effectLst/>
                          <a:latin typeface="Times New Roman"/>
                          <a:ea typeface="Times New Roman"/>
                        </a:rPr>
                        <a:t>Your Industrial </a:t>
                      </a:r>
                      <a:r>
                        <a:rPr lang="en-US" sz="900" i="1" dirty="0" smtClean="0">
                          <a:effectLst/>
                          <a:latin typeface="Times New Roman"/>
                          <a:ea typeface="Times New Roman"/>
                        </a:rPr>
                        <a:t>Technology </a:t>
                      </a:r>
                      <a:r>
                        <a:rPr lang="en-US" sz="900" i="1" dirty="0">
                          <a:effectLst/>
                          <a:latin typeface="Times New Roman"/>
                          <a:ea typeface="Times New Roman"/>
                        </a:rPr>
                        <a:t>Partner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0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400050"/>
            <a:ext cx="919162" cy="833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451" y="457200"/>
            <a:ext cx="1426029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traight Connector 5"/>
          <p:cNvSpPr>
            <a:spLocks noChangeShapeType="1"/>
          </p:cNvSpPr>
          <p:nvPr/>
        </p:nvSpPr>
        <p:spPr bwMode="auto">
          <a:xfrm>
            <a:off x="161519" y="1233424"/>
            <a:ext cx="1733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8" y="1396478"/>
            <a:ext cx="3505984" cy="2337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369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8905</TotalTime>
  <Words>943</Words>
  <Application>Microsoft Office PowerPoint</Application>
  <PresentationFormat>On-screen Show (4:3)</PresentationFormat>
  <Paragraphs>175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Adjacency</vt:lpstr>
      <vt:lpstr>Quality and safety of milk in Nairobi: Evidence and Potential Solutions at  Milk quality and safety seminar:  ‘Fostering safe milk practices for a competitive Kenyan dairy sector’   on  29th January 2019  at Venue: Azure Hotel, Westlands, Nairobi   by </vt:lpstr>
      <vt:lpstr>Outline</vt:lpstr>
      <vt:lpstr>Brief introduction of KIRDI</vt:lpstr>
      <vt:lpstr>Introduction – quality and safe milk</vt:lpstr>
      <vt:lpstr>Research design and approach</vt:lpstr>
      <vt:lpstr>PowerPoint Presentation</vt:lpstr>
      <vt:lpstr>Challenges in milk production</vt:lpstr>
      <vt:lpstr>Microbial quality threat - handling and processing milk products</vt:lpstr>
      <vt:lpstr>Successful approaches - dairy sector </vt:lpstr>
      <vt:lpstr>Antimicrobial residues and hygiene </vt:lpstr>
      <vt:lpstr>Feeding practices</vt:lpstr>
      <vt:lpstr>Current research and opportunities for partnership</vt:lpstr>
      <vt:lpstr>Conclusion</vt:lpstr>
      <vt:lpstr>References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PROCESSED FRUITS AND VEGETABLES</dc:title>
  <dc:creator>George WafulaWanjala</dc:creator>
  <cp:lastModifiedBy>George WafulaWanjala</cp:lastModifiedBy>
  <cp:revision>189</cp:revision>
  <dcterms:created xsi:type="dcterms:W3CDTF">2015-11-23T19:22:58Z</dcterms:created>
  <dcterms:modified xsi:type="dcterms:W3CDTF">2019-02-14T07:10:03Z</dcterms:modified>
</cp:coreProperties>
</file>