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315" r:id="rId5"/>
    <p:sldId id="314" r:id="rId6"/>
    <p:sldId id="316" r:id="rId7"/>
    <p:sldId id="267" r:id="rId8"/>
    <p:sldId id="278" r:id="rId9"/>
    <p:sldId id="261" r:id="rId10"/>
    <p:sldId id="279" r:id="rId11"/>
    <p:sldId id="281" r:id="rId12"/>
    <p:sldId id="280" r:id="rId13"/>
    <p:sldId id="276" r:id="rId14"/>
    <p:sldId id="290" r:id="rId15"/>
    <p:sldId id="282" r:id="rId16"/>
    <p:sldId id="283" r:id="rId17"/>
    <p:sldId id="284" r:id="rId18"/>
    <p:sldId id="277" r:id="rId19"/>
    <p:sldId id="285" r:id="rId20"/>
    <p:sldId id="286" r:id="rId21"/>
    <p:sldId id="287" r:id="rId22"/>
    <p:sldId id="288" r:id="rId23"/>
    <p:sldId id="289" r:id="rId24"/>
    <p:sldId id="291" r:id="rId25"/>
    <p:sldId id="292" r:id="rId26"/>
    <p:sldId id="293" r:id="rId27"/>
    <p:sldId id="302" r:id="rId28"/>
    <p:sldId id="303" r:id="rId29"/>
    <p:sldId id="294" r:id="rId30"/>
    <p:sldId id="295" r:id="rId31"/>
    <p:sldId id="300" r:id="rId32"/>
    <p:sldId id="301" r:id="rId33"/>
    <p:sldId id="297" r:id="rId34"/>
    <p:sldId id="299" r:id="rId35"/>
    <p:sldId id="304" r:id="rId36"/>
    <p:sldId id="305" r:id="rId37"/>
    <p:sldId id="307" r:id="rId38"/>
    <p:sldId id="308" r:id="rId39"/>
    <p:sldId id="311" r:id="rId40"/>
    <p:sldId id="312" r:id="rId41"/>
    <p:sldId id="309" r:id="rId42"/>
    <p:sldId id="265" r:id="rId43"/>
    <p:sldId id="266" r:id="rId4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2400EA37-AE3F-4360-9989-279842A8E5F5}">
          <p14:sldIdLst>
            <p14:sldId id="256"/>
            <p14:sldId id="258"/>
            <p14:sldId id="259"/>
            <p14:sldId id="315"/>
            <p14:sldId id="314"/>
            <p14:sldId id="316"/>
            <p14:sldId id="267"/>
            <p14:sldId id="278"/>
            <p14:sldId id="261"/>
            <p14:sldId id="279"/>
            <p14:sldId id="281"/>
            <p14:sldId id="280"/>
            <p14:sldId id="276"/>
            <p14:sldId id="290"/>
            <p14:sldId id="282"/>
            <p14:sldId id="283"/>
            <p14:sldId id="284"/>
            <p14:sldId id="277"/>
            <p14:sldId id="285"/>
            <p14:sldId id="286"/>
            <p14:sldId id="287"/>
            <p14:sldId id="288"/>
            <p14:sldId id="289"/>
            <p14:sldId id="291"/>
            <p14:sldId id="292"/>
            <p14:sldId id="293"/>
            <p14:sldId id="302"/>
            <p14:sldId id="303"/>
            <p14:sldId id="294"/>
            <p14:sldId id="295"/>
            <p14:sldId id="300"/>
            <p14:sldId id="301"/>
            <p14:sldId id="297"/>
            <p14:sldId id="299"/>
            <p14:sldId id="304"/>
            <p14:sldId id="305"/>
            <p14:sldId id="307"/>
            <p14:sldId id="308"/>
            <p14:sldId id="311"/>
            <p14:sldId id="312"/>
            <p14:sldId id="309"/>
            <p14:sldId id="265"/>
          </p14:sldIdLst>
        </p14:section>
        <p14:section name="Untitled Section" id="{4D9A169D-329C-4D9F-92E8-C2CBE5C6F1FE}">
          <p14:sldIdLst>
            <p14:sldId id="26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398" autoAdjust="0"/>
    <p:restoredTop sz="95701"/>
  </p:normalViewPr>
  <p:slideViewPr>
    <p:cSldViewPr snapToGrid="0">
      <p:cViewPr varScale="1">
        <p:scale>
          <a:sx n="86" d="100"/>
          <a:sy n="86" d="100"/>
        </p:scale>
        <p:origin x="514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11/14/2016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11/14/2016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11/14/2016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14510" y="1"/>
            <a:ext cx="10215051" cy="974436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latin typeface="Arial"/>
                <a:cs typeface="Arial"/>
              </a:rPr>
              <a:t>MAIZE AND GRASS TRAIN</a:t>
            </a:r>
            <a:endParaRPr lang="en-US" sz="4000" dirty="0">
              <a:latin typeface="Arial"/>
              <a:cs typeface="Arial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1839" y="1310102"/>
            <a:ext cx="10199275" cy="5379521"/>
          </a:xfrm>
        </p:spPr>
        <p:txBody>
          <a:bodyPr/>
          <a:lstStyle/>
          <a:p>
            <a:pPr algn="ctr"/>
            <a:r>
              <a:rPr lang="en-US" sz="2000" b="1" dirty="0" smtClean="0">
                <a:latin typeface="Arial"/>
                <a:cs typeface="Arial"/>
              </a:rPr>
              <a:t>AGRICULTURAL MACHINERY CONTRACTING- DEJIRENE AND NUNDOROTO</a:t>
            </a:r>
          </a:p>
          <a:p>
            <a:endParaRPr lang="en-US" b="1" dirty="0" smtClean="0"/>
          </a:p>
          <a:p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1838" y="1881798"/>
            <a:ext cx="4652349" cy="37352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20458" y="1881798"/>
            <a:ext cx="5079918" cy="37352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76323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30343"/>
            <a:ext cx="8911687" cy="812805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latin typeface="Arial"/>
                <a:cs typeface="Arial"/>
              </a:rPr>
              <a:t>Nundoroto</a:t>
            </a:r>
            <a:endParaRPr lang="en-US" sz="4000" dirty="0">
              <a:latin typeface="Arial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843148"/>
            <a:ext cx="9156126" cy="6014852"/>
          </a:xfr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 smtClean="0">
                <a:latin typeface="Arial"/>
                <a:cs typeface="Arial"/>
              </a:rPr>
              <a:t>Agricultural Contracting Services - Maize Train</a:t>
            </a:r>
            <a:endParaRPr lang="en-US" sz="2800" b="1" dirty="0">
              <a:latin typeface="Arial"/>
              <a:cs typeface="Arial"/>
            </a:endParaRPr>
          </a:p>
          <a:p>
            <a:pPr marL="0" indent="0">
              <a:buNone/>
            </a:pPr>
            <a:r>
              <a:rPr lang="en-US" sz="2800" b="1" dirty="0" smtClean="0">
                <a:latin typeface="Arial"/>
                <a:cs typeface="Arial"/>
              </a:rPr>
              <a:t>Company</a:t>
            </a:r>
            <a:r>
              <a:rPr lang="en-US" sz="2800" b="1" dirty="0">
                <a:latin typeface="Arial"/>
                <a:cs typeface="Arial"/>
              </a:rPr>
              <a:t>:</a:t>
            </a:r>
            <a:endParaRPr lang="en-US" sz="2800" b="1" dirty="0" smtClean="0">
              <a:latin typeface="Arial"/>
              <a:cs typeface="Arial"/>
            </a:endParaRPr>
          </a:p>
          <a:p>
            <a:pPr>
              <a:buFont typeface="Arial"/>
              <a:buChar char="•"/>
            </a:pPr>
            <a:r>
              <a:rPr lang="en-US" sz="2000" dirty="0" smtClean="0">
                <a:latin typeface="Arial"/>
                <a:cs typeface="Arial"/>
              </a:rPr>
              <a:t>Nundoroto Farm Company Ltd (Uasin </a:t>
            </a:r>
            <a:r>
              <a:rPr lang="en-US" sz="2000" dirty="0" err="1" smtClean="0">
                <a:latin typeface="Arial"/>
                <a:cs typeface="Arial"/>
              </a:rPr>
              <a:t>Gishu</a:t>
            </a:r>
            <a:r>
              <a:rPr lang="en-US" sz="2000" dirty="0" smtClean="0">
                <a:latin typeface="Arial"/>
                <a:cs typeface="Arial"/>
              </a:rPr>
              <a:t>)</a:t>
            </a:r>
          </a:p>
          <a:p>
            <a:pPr>
              <a:buFont typeface="Arial"/>
              <a:buChar char="•"/>
            </a:pPr>
            <a:r>
              <a:rPr lang="en-US" sz="2000" dirty="0">
                <a:latin typeface="Arial"/>
                <a:cs typeface="Arial"/>
              </a:rPr>
              <a:t>E</a:t>
            </a:r>
            <a:r>
              <a:rPr lang="en-US" sz="2000" dirty="0" smtClean="0">
                <a:latin typeface="Arial"/>
                <a:cs typeface="Arial"/>
              </a:rPr>
              <a:t>stablished in 2007 by Reverend Evert Van Den Ham </a:t>
            </a:r>
          </a:p>
          <a:p>
            <a:pPr>
              <a:buFont typeface="Arial"/>
              <a:buChar char="•"/>
            </a:pPr>
            <a:r>
              <a:rPr lang="en-US" sz="2000" dirty="0" smtClean="0">
                <a:latin typeface="Arial"/>
                <a:cs typeface="Arial"/>
              </a:rPr>
              <a:t>Agr. contracting services to large, medium and small scale dairy farmers</a:t>
            </a:r>
          </a:p>
          <a:p>
            <a:pPr>
              <a:buFont typeface="Arial"/>
              <a:buChar char="•"/>
            </a:pPr>
            <a:r>
              <a:rPr lang="en-US" sz="2000" dirty="0" smtClean="0">
                <a:latin typeface="Arial"/>
                <a:cs typeface="Arial"/>
              </a:rPr>
              <a:t>Machinery: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000" dirty="0" smtClean="0">
                <a:latin typeface="Arial"/>
                <a:ea typeface="Calibri" panose="020F0502020204030204" pitchFamily="34" charset="0"/>
                <a:cs typeface="Arial"/>
              </a:rPr>
              <a:t>	- 6 Tractors</a:t>
            </a:r>
            <a:r>
              <a:rPr lang="en-US" sz="2000" dirty="0">
                <a:latin typeface="Arial"/>
                <a:ea typeface="Calibri" panose="020F0502020204030204" pitchFamily="34" charset="0"/>
                <a:cs typeface="Arial"/>
              </a:rPr>
              <a:t>				</a:t>
            </a:r>
            <a:r>
              <a:rPr lang="en-US" sz="2000" dirty="0" smtClean="0">
                <a:latin typeface="Arial"/>
                <a:ea typeface="Calibri" panose="020F0502020204030204" pitchFamily="34" charset="0"/>
                <a:cs typeface="Arial"/>
              </a:rPr>
              <a:t>			-  Tipping trailers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000" dirty="0" smtClean="0">
                <a:latin typeface="Arial"/>
                <a:ea typeface="Calibri" panose="020F0502020204030204" pitchFamily="34" charset="0"/>
                <a:cs typeface="Arial"/>
              </a:rPr>
              <a:t>	- Maize </a:t>
            </a:r>
            <a:r>
              <a:rPr lang="en-US" sz="2000" dirty="0">
                <a:latin typeface="Arial"/>
                <a:ea typeface="Calibri" panose="020F0502020204030204" pitchFamily="34" charset="0"/>
                <a:cs typeface="Arial"/>
              </a:rPr>
              <a:t>planters				</a:t>
            </a:r>
            <a:r>
              <a:rPr lang="en-US" sz="2000" dirty="0" smtClean="0">
                <a:latin typeface="Arial"/>
                <a:ea typeface="Calibri" panose="020F0502020204030204" pitchFamily="34" charset="0"/>
                <a:cs typeface="Arial"/>
              </a:rPr>
              <a:t>		-  Disc </a:t>
            </a:r>
            <a:r>
              <a:rPr lang="en-US" sz="2000" dirty="0">
                <a:latin typeface="Arial"/>
                <a:ea typeface="Calibri" panose="020F0502020204030204" pitchFamily="34" charset="0"/>
                <a:cs typeface="Arial"/>
              </a:rPr>
              <a:t>ploughs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000" dirty="0" smtClean="0">
                <a:latin typeface="Arial"/>
                <a:ea typeface="Calibri" panose="020F0502020204030204" pitchFamily="34" charset="0"/>
                <a:cs typeface="Arial"/>
              </a:rPr>
              <a:t>	- Chisel </a:t>
            </a:r>
            <a:r>
              <a:rPr lang="en-US" sz="2000" dirty="0">
                <a:latin typeface="Arial"/>
                <a:ea typeface="Calibri" panose="020F0502020204030204" pitchFamily="34" charset="0"/>
                <a:cs typeface="Arial"/>
              </a:rPr>
              <a:t>ploughs				</a:t>
            </a:r>
            <a:r>
              <a:rPr lang="en-US" sz="2000" dirty="0" smtClean="0">
                <a:latin typeface="Arial"/>
                <a:ea typeface="Calibri" panose="020F0502020204030204" pitchFamily="34" charset="0"/>
                <a:cs typeface="Arial"/>
              </a:rPr>
              <a:t>		-  </a:t>
            </a:r>
            <a:r>
              <a:rPr lang="en-US" sz="2000" dirty="0" err="1" smtClean="0">
                <a:latin typeface="Arial"/>
                <a:ea typeface="Calibri" panose="020F0502020204030204" pitchFamily="34" charset="0"/>
                <a:cs typeface="Arial"/>
              </a:rPr>
              <a:t>Mouldboard</a:t>
            </a:r>
            <a:r>
              <a:rPr lang="en-US" sz="2000" dirty="0" smtClean="0">
                <a:latin typeface="Arial"/>
                <a:ea typeface="Calibri" panose="020F0502020204030204" pitchFamily="34" charset="0"/>
                <a:cs typeface="Arial"/>
              </a:rPr>
              <a:t> </a:t>
            </a:r>
            <a:r>
              <a:rPr lang="en-US" sz="2000" dirty="0">
                <a:latin typeface="Arial"/>
                <a:ea typeface="Calibri" panose="020F0502020204030204" pitchFamily="34" charset="0"/>
                <a:cs typeface="Arial"/>
              </a:rPr>
              <a:t>ploughs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000" dirty="0" smtClean="0">
                <a:latin typeface="Arial"/>
                <a:ea typeface="Calibri" panose="020F0502020204030204" pitchFamily="34" charset="0"/>
                <a:cs typeface="Arial"/>
              </a:rPr>
              <a:t>	- Harrows</a:t>
            </a:r>
            <a:r>
              <a:rPr lang="en-US" sz="2000" dirty="0">
                <a:latin typeface="Arial"/>
                <a:ea typeface="Calibri" panose="020F0502020204030204" pitchFamily="34" charset="0"/>
                <a:cs typeface="Arial"/>
              </a:rPr>
              <a:t>				</a:t>
            </a:r>
            <a:r>
              <a:rPr lang="en-US" sz="2000" dirty="0" smtClean="0">
                <a:latin typeface="Arial"/>
                <a:ea typeface="Calibri" panose="020F0502020204030204" pitchFamily="34" charset="0"/>
                <a:cs typeface="Arial"/>
              </a:rPr>
              <a:t>			-  Boom </a:t>
            </a:r>
            <a:r>
              <a:rPr lang="en-US" sz="2000" dirty="0">
                <a:latin typeface="Arial"/>
                <a:ea typeface="Calibri" panose="020F0502020204030204" pitchFamily="34" charset="0"/>
                <a:cs typeface="Arial"/>
              </a:rPr>
              <a:t>sprayers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000" dirty="0" smtClean="0">
                <a:latin typeface="Arial"/>
                <a:ea typeface="Calibri" panose="020F0502020204030204" pitchFamily="34" charset="0"/>
                <a:cs typeface="Arial"/>
              </a:rPr>
              <a:t>	- Fertilizer </a:t>
            </a:r>
            <a:r>
              <a:rPr lang="en-US" sz="2000" dirty="0">
                <a:latin typeface="Arial"/>
                <a:ea typeface="Calibri" panose="020F0502020204030204" pitchFamily="34" charset="0"/>
                <a:cs typeface="Arial"/>
              </a:rPr>
              <a:t>applicators			</a:t>
            </a:r>
            <a:r>
              <a:rPr lang="en-US" sz="2000" dirty="0" smtClean="0">
                <a:latin typeface="Arial"/>
                <a:ea typeface="Calibri" panose="020F0502020204030204" pitchFamily="34" charset="0"/>
                <a:cs typeface="Arial"/>
              </a:rPr>
              <a:t>	-  Forage harvesters </a:t>
            </a:r>
            <a:endParaRPr lang="en-US" sz="2000" dirty="0">
              <a:latin typeface="Arial"/>
              <a:ea typeface="Calibri" panose="020F0502020204030204" pitchFamily="34" charset="0"/>
              <a:cs typeface="Arial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smtClean="0">
                <a:latin typeface="Arial"/>
                <a:ea typeface="Calibri" panose="020F0502020204030204" pitchFamily="34" charset="0"/>
                <a:cs typeface="Arial"/>
              </a:rPr>
              <a:t>	- Shovels</a:t>
            </a:r>
            <a:r>
              <a:rPr lang="en-US" sz="2000" dirty="0">
                <a:latin typeface="Arial"/>
                <a:ea typeface="Calibri" panose="020F0502020204030204" pitchFamily="34" charset="0"/>
                <a:cs typeface="Arial"/>
              </a:rPr>
              <a:t>							</a:t>
            </a:r>
            <a:r>
              <a:rPr lang="en-US" sz="2000" dirty="0" smtClean="0">
                <a:latin typeface="Arial"/>
                <a:ea typeface="Calibri" panose="020F0502020204030204" pitchFamily="34" charset="0"/>
                <a:cs typeface="Arial"/>
              </a:rPr>
              <a:t>-  Maize shelling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000" dirty="0" smtClean="0">
                <a:latin typeface="Arial"/>
                <a:ea typeface="Calibri" panose="020F0502020204030204" pitchFamily="34" charset="0"/>
                <a:cs typeface="Arial"/>
              </a:rPr>
              <a:t>	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000" dirty="0" smtClean="0">
                <a:latin typeface="Arial"/>
                <a:ea typeface="Calibri" panose="020F0502020204030204" pitchFamily="34" charset="0"/>
                <a:cs typeface="Arial"/>
              </a:rPr>
              <a:t>Latest machine: 6-row John Deer harvester (6850)</a:t>
            </a:r>
            <a:r>
              <a:rPr lang="en-US" sz="2000" dirty="0">
                <a:latin typeface="Arial"/>
                <a:ea typeface="Calibri" panose="020F0502020204030204" pitchFamily="34" charset="0"/>
                <a:cs typeface="Arial"/>
              </a:rPr>
              <a:t>		</a:t>
            </a:r>
            <a:r>
              <a:rPr lang="en-US" dirty="0">
                <a:latin typeface="Arial"/>
                <a:ea typeface="Calibri" panose="020F0502020204030204" pitchFamily="34" charset="0"/>
                <a:cs typeface="Arial"/>
              </a:rPr>
              <a:t>		</a:t>
            </a:r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61459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9771" y="855023"/>
            <a:ext cx="8915400" cy="6002977"/>
          </a:xfr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2800" b="1" dirty="0" smtClean="0">
                <a:latin typeface="Arial"/>
                <a:cs typeface="Arial"/>
              </a:rPr>
              <a:t>Services offered:</a:t>
            </a:r>
            <a:endParaRPr lang="en-US" dirty="0" smtClean="0">
              <a:latin typeface="Arial"/>
              <a:cs typeface="Arial"/>
            </a:endParaRPr>
          </a:p>
          <a:p>
            <a:pPr>
              <a:lnSpc>
                <a:spcPct val="120000"/>
              </a:lnSpc>
              <a:buFont typeface="Arial"/>
              <a:buChar char="•"/>
            </a:pPr>
            <a:r>
              <a:rPr lang="en-US" sz="2000" dirty="0" smtClean="0">
                <a:latin typeface="Arial"/>
                <a:cs typeface="Arial"/>
              </a:rPr>
              <a:t>Land preparation (</a:t>
            </a:r>
            <a:r>
              <a:rPr lang="en-US" sz="2000" dirty="0" err="1" smtClean="0">
                <a:latin typeface="Arial"/>
                <a:cs typeface="Arial"/>
              </a:rPr>
              <a:t>mould</a:t>
            </a:r>
            <a:r>
              <a:rPr lang="en-US" sz="2000" dirty="0" smtClean="0">
                <a:latin typeface="Arial"/>
                <a:cs typeface="Arial"/>
              </a:rPr>
              <a:t> board ploughing, harrowing)</a:t>
            </a:r>
            <a:endParaRPr lang="en-US" sz="800" dirty="0" smtClean="0">
              <a:latin typeface="Arial"/>
              <a:cs typeface="Arial"/>
            </a:endParaRPr>
          </a:p>
          <a:p>
            <a:pPr>
              <a:lnSpc>
                <a:spcPct val="120000"/>
              </a:lnSpc>
              <a:buFont typeface="Arial"/>
              <a:buChar char="•"/>
            </a:pPr>
            <a:r>
              <a:rPr lang="en-US" sz="2000" dirty="0" smtClean="0">
                <a:latin typeface="Arial"/>
                <a:cs typeface="Arial"/>
              </a:rPr>
              <a:t>Planting (precision planting)</a:t>
            </a:r>
          </a:p>
          <a:p>
            <a:pPr>
              <a:lnSpc>
                <a:spcPct val="120000"/>
              </a:lnSpc>
              <a:buFont typeface="Arial"/>
              <a:buChar char="•"/>
            </a:pPr>
            <a:r>
              <a:rPr lang="en-US" sz="2000" dirty="0" smtClean="0">
                <a:latin typeface="Arial"/>
                <a:cs typeface="Arial"/>
              </a:rPr>
              <a:t>Fertilization (soil analysis, fertilizer spreading) </a:t>
            </a:r>
          </a:p>
          <a:p>
            <a:pPr>
              <a:lnSpc>
                <a:spcPct val="120000"/>
              </a:lnSpc>
              <a:buFont typeface="Arial"/>
              <a:buChar char="•"/>
            </a:pPr>
            <a:r>
              <a:rPr lang="en-US" sz="2000" dirty="0" smtClean="0">
                <a:latin typeface="Arial"/>
                <a:cs typeface="Arial"/>
              </a:rPr>
              <a:t>Crop management (</a:t>
            </a:r>
            <a:r>
              <a:rPr lang="en-US" sz="2000" dirty="0">
                <a:latin typeface="Arial"/>
                <a:cs typeface="Arial"/>
              </a:rPr>
              <a:t>b</a:t>
            </a:r>
            <a:r>
              <a:rPr lang="en-US" sz="2000" dirty="0" smtClean="0">
                <a:latin typeface="Arial"/>
                <a:cs typeface="Arial"/>
              </a:rPr>
              <a:t>oom spraying)</a:t>
            </a:r>
            <a:endParaRPr lang="en-US" sz="800" dirty="0" smtClean="0">
              <a:latin typeface="Arial"/>
              <a:cs typeface="Arial"/>
            </a:endParaRPr>
          </a:p>
          <a:p>
            <a:pPr>
              <a:lnSpc>
                <a:spcPct val="120000"/>
              </a:lnSpc>
              <a:buFont typeface="Arial"/>
              <a:buChar char="•"/>
            </a:pPr>
            <a:r>
              <a:rPr lang="en-US" sz="2000" dirty="0" smtClean="0">
                <a:latin typeface="Arial"/>
                <a:cs typeface="Arial"/>
              </a:rPr>
              <a:t>Combiner harvesting cereals</a:t>
            </a:r>
          </a:p>
          <a:p>
            <a:pPr>
              <a:lnSpc>
                <a:spcPct val="120000"/>
              </a:lnSpc>
              <a:buFont typeface="Arial"/>
              <a:buChar char="•"/>
            </a:pPr>
            <a:r>
              <a:rPr lang="en-US" sz="2000" dirty="0" smtClean="0">
                <a:latin typeface="Arial"/>
                <a:cs typeface="Arial"/>
              </a:rPr>
              <a:t>Forage harvesting and preservation (hay, maize and grass silage)</a:t>
            </a:r>
            <a:endParaRPr lang="en-US" sz="800" dirty="0" smtClean="0">
              <a:latin typeface="Arial"/>
              <a:cs typeface="Arial"/>
            </a:endParaRPr>
          </a:p>
          <a:p>
            <a:pPr>
              <a:lnSpc>
                <a:spcPct val="120000"/>
              </a:lnSpc>
              <a:buFont typeface="Arial"/>
              <a:buChar char="•"/>
            </a:pPr>
            <a:r>
              <a:rPr lang="en-US" sz="2000" dirty="0" smtClean="0">
                <a:latin typeface="Arial"/>
                <a:cs typeface="Arial"/>
              </a:rPr>
              <a:t>Post harvesting (shredding and manure application) </a:t>
            </a:r>
            <a:endParaRPr lang="en-US" sz="800" dirty="0" smtClean="0">
              <a:latin typeface="Arial"/>
              <a:cs typeface="Arial"/>
            </a:endParaRPr>
          </a:p>
          <a:p>
            <a:pPr>
              <a:lnSpc>
                <a:spcPct val="120000"/>
              </a:lnSpc>
              <a:buFont typeface="Arial"/>
              <a:buChar char="•"/>
            </a:pPr>
            <a:r>
              <a:rPr lang="en-US" sz="2000" dirty="0" smtClean="0">
                <a:latin typeface="Arial"/>
                <a:cs typeface="Arial"/>
              </a:rPr>
              <a:t>Seed agents (better seeds with better planting machines)</a:t>
            </a:r>
            <a:endParaRPr lang="en-US" sz="800" dirty="0" smtClean="0">
              <a:latin typeface="Arial"/>
              <a:cs typeface="Arial"/>
            </a:endParaRPr>
          </a:p>
          <a:p>
            <a:pPr>
              <a:lnSpc>
                <a:spcPct val="120000"/>
              </a:lnSpc>
              <a:buFont typeface="Arial"/>
              <a:buChar char="•"/>
            </a:pPr>
            <a:r>
              <a:rPr lang="en-US" sz="2000" dirty="0" smtClean="0">
                <a:latin typeface="Arial"/>
                <a:cs typeface="Arial"/>
              </a:rPr>
              <a:t>Professional advisory services</a:t>
            </a:r>
          </a:p>
          <a:p>
            <a:pPr>
              <a:lnSpc>
                <a:spcPct val="120000"/>
              </a:lnSpc>
              <a:buFont typeface="Arial"/>
              <a:buChar char="•"/>
            </a:pPr>
            <a:r>
              <a:rPr lang="en-US" sz="2000" dirty="0" smtClean="0">
                <a:latin typeface="Arial"/>
                <a:cs typeface="Arial"/>
              </a:rPr>
              <a:t>In future: agency for seeds and fertilizers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2148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0"/>
            <a:ext cx="8911687" cy="641268"/>
          </a:xfrm>
        </p:spPr>
        <p:txBody>
          <a:bodyPr>
            <a:noAutofit/>
          </a:bodyPr>
          <a:lstStyle/>
          <a:p>
            <a:pPr algn="ctr"/>
            <a:r>
              <a:rPr lang="en-US" sz="4000" dirty="0" err="1" smtClean="0">
                <a:latin typeface="Arial"/>
                <a:cs typeface="Arial"/>
              </a:rPr>
              <a:t>Dejirene</a:t>
            </a:r>
            <a:r>
              <a:rPr lang="en-US" sz="4000" dirty="0" smtClean="0">
                <a:latin typeface="Arial"/>
                <a:cs typeface="Arial"/>
              </a:rPr>
              <a:t> Ltd</a:t>
            </a:r>
            <a:endParaRPr lang="en-US" sz="4000" dirty="0">
              <a:latin typeface="Arial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191152"/>
            <a:ext cx="8915400" cy="4720070"/>
          </a:xfr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 smtClean="0">
                <a:latin typeface="Arial"/>
                <a:cs typeface="Arial"/>
              </a:rPr>
              <a:t>Services offered:</a:t>
            </a:r>
          </a:p>
          <a:p>
            <a:pPr marL="0" indent="0">
              <a:buNone/>
            </a:pPr>
            <a:endParaRPr lang="en-US" sz="800" b="1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Dealers in used farm machinery and equipment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Agricultural contracting services (grass and maize train)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11113">
              <a:buFont typeface="Courier New" panose="02070309020205020404" pitchFamily="49" charset="0"/>
              <a:buChar char="o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	Land preparation and sowing</a:t>
            </a:r>
          </a:p>
          <a:p>
            <a:pPr indent="11113">
              <a:buFont typeface="Courier New" panose="02070309020205020404" pitchFamily="49" charset="0"/>
              <a:buChar char="o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Maize and grass silage harvesting</a:t>
            </a:r>
          </a:p>
          <a:p>
            <a:pPr>
              <a:buFont typeface="Arial"/>
              <a:buChar char="•"/>
            </a:pPr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Dejirene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Ltd collaborates with Nundoroto in the implementation of the “Maize and Grass Train Concepts”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5506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7945" y="154379"/>
            <a:ext cx="8819272" cy="1033153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latin typeface="Arial"/>
                <a:cs typeface="Arial"/>
              </a:rPr>
              <a:t>MAIZE TRAIN CONCEPT</a:t>
            </a:r>
            <a:endParaRPr lang="en-US" sz="4000" dirty="0">
              <a:latin typeface="Arial"/>
              <a:cs typeface="Arial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53036" y="1459359"/>
            <a:ext cx="8827159" cy="5190822"/>
          </a:xfr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endParaRPr lang="en-US" dirty="0" smtClean="0">
              <a:solidFill>
                <a:schemeClr val="tx1"/>
              </a:solidFill>
              <a:latin typeface="Arial"/>
              <a:cs typeface="Arial"/>
            </a:endParaRPr>
          </a:p>
          <a:p>
            <a:r>
              <a:rPr lang="en-US" sz="2000" dirty="0" smtClean="0">
                <a:solidFill>
                  <a:schemeClr val="tx1"/>
                </a:solidFill>
                <a:latin typeface="Arial"/>
                <a:cs typeface="Arial"/>
              </a:rPr>
              <a:t>The “Maize Train” is a chain of farm machinery, processes and logistics providing a one-stop fodder solution to dairy farmers from “seed to feed”:</a:t>
            </a:r>
          </a:p>
          <a:p>
            <a:endParaRPr lang="en-US" sz="2000" dirty="0" smtClean="0">
              <a:solidFill>
                <a:schemeClr val="tx1"/>
              </a:solidFill>
              <a:latin typeface="Arial"/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Arial"/>
                <a:cs typeface="Arial"/>
              </a:rPr>
              <a:t>Land preparation, fertilization, seeding and spraying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000" dirty="0" smtClean="0">
              <a:solidFill>
                <a:schemeClr val="tx1"/>
              </a:solidFill>
              <a:latin typeface="Arial"/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Arial"/>
                <a:cs typeface="Arial"/>
              </a:rPr>
              <a:t>Harvesting, chopping and kernel crushing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000" dirty="0" smtClean="0">
              <a:solidFill>
                <a:schemeClr val="tx1"/>
              </a:solidFill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Arial"/>
                <a:cs typeface="Arial"/>
              </a:rPr>
              <a:t>Quick transport facilities from field to pit or clam</a:t>
            </a:r>
          </a:p>
          <a:p>
            <a:pPr marL="285750" indent="-285750">
              <a:buFont typeface="Arial"/>
              <a:buChar char="•"/>
            </a:pPr>
            <a:endParaRPr lang="en-US" sz="1000" dirty="0" smtClean="0">
              <a:solidFill>
                <a:schemeClr val="tx1"/>
              </a:solidFill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Arial"/>
                <a:cs typeface="Arial"/>
              </a:rPr>
              <a:t>Proper pit dimensions, compression and airtight coverage</a:t>
            </a:r>
            <a:endParaRPr lang="en-US" sz="2000" dirty="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0698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3567" y="354562"/>
            <a:ext cx="9769151" cy="6354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4305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1"/>
            <a:ext cx="8138565" cy="646850"/>
          </a:xfrm>
        </p:spPr>
        <p:txBody>
          <a:bodyPr>
            <a:noAutofit/>
          </a:bodyPr>
          <a:lstStyle/>
          <a:p>
            <a:pPr algn="ctr"/>
            <a:r>
              <a:rPr lang="en-US" sz="4000" dirty="0" smtClean="0">
                <a:latin typeface="Arial"/>
                <a:cs typeface="Arial"/>
              </a:rPr>
              <a:t>Chopping</a:t>
            </a:r>
            <a:endParaRPr lang="en-US" sz="4000" dirty="0">
              <a:latin typeface="Arial"/>
              <a:cs typeface="Arial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96429" y="715570"/>
            <a:ext cx="8631348" cy="5949950"/>
          </a:xfrm>
        </p:spPr>
      </p:pic>
    </p:spTree>
    <p:extLst>
      <p:ext uri="{BB962C8B-B14F-4D97-AF65-F5344CB8AC3E}">
        <p14:creationId xmlns:p14="http://schemas.microsoft.com/office/powerpoint/2010/main" val="2097325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37786" y="291873"/>
            <a:ext cx="9234522" cy="6342294"/>
          </a:xfrm>
        </p:spPr>
      </p:pic>
    </p:spTree>
    <p:extLst>
      <p:ext uri="{BB962C8B-B14F-4D97-AF65-F5344CB8AC3E}">
        <p14:creationId xmlns:p14="http://schemas.microsoft.com/office/powerpoint/2010/main" val="25342599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0287" y="0"/>
            <a:ext cx="9134386" cy="760021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latin typeface="Arial"/>
                <a:cs typeface="Arial"/>
              </a:rPr>
              <a:t>Transport - Tipping Trucks</a:t>
            </a:r>
            <a:endParaRPr lang="en-US" sz="4000" dirty="0">
              <a:latin typeface="Arial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8174" y="760021"/>
            <a:ext cx="9142274" cy="609797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3999" y="836173"/>
            <a:ext cx="9151917" cy="6027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975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2945" y="401218"/>
            <a:ext cx="9866313" cy="6268988"/>
          </a:xfrm>
        </p:spPr>
      </p:pic>
    </p:spTree>
    <p:extLst>
      <p:ext uri="{BB962C8B-B14F-4D97-AF65-F5344CB8AC3E}">
        <p14:creationId xmlns:p14="http://schemas.microsoft.com/office/powerpoint/2010/main" val="9156535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0"/>
            <a:ext cx="8540856" cy="658425"/>
          </a:xfrm>
        </p:spPr>
        <p:txBody>
          <a:bodyPr>
            <a:noAutofit/>
          </a:bodyPr>
          <a:lstStyle/>
          <a:p>
            <a:pPr algn="ctr"/>
            <a:r>
              <a:rPr lang="en-US" sz="4000" dirty="0" smtClean="0">
                <a:latin typeface="Arial"/>
                <a:cs typeface="Arial"/>
              </a:rPr>
              <a:t>Tractor pulled tipping trailers/wagons</a:t>
            </a:r>
            <a:endParaRPr lang="en-US" sz="4000" dirty="0">
              <a:latin typeface="Arial"/>
              <a:cs typeface="Arial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44878" y="770780"/>
            <a:ext cx="8585191" cy="6015037"/>
          </a:xfrm>
        </p:spPr>
      </p:pic>
    </p:spTree>
    <p:extLst>
      <p:ext uri="{BB962C8B-B14F-4D97-AF65-F5344CB8AC3E}">
        <p14:creationId xmlns:p14="http://schemas.microsoft.com/office/powerpoint/2010/main" val="36301391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6237" y="149225"/>
            <a:ext cx="8707966" cy="6708775"/>
          </a:xfrm>
        </p:spPr>
      </p:pic>
    </p:spTree>
    <p:extLst>
      <p:ext uri="{BB962C8B-B14F-4D97-AF65-F5344CB8AC3E}">
        <p14:creationId xmlns:p14="http://schemas.microsoft.com/office/powerpoint/2010/main" val="11383039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2197" y="0"/>
            <a:ext cx="8668992" cy="676894"/>
          </a:xfrm>
        </p:spPr>
        <p:txBody>
          <a:bodyPr>
            <a:noAutofit/>
          </a:bodyPr>
          <a:lstStyle/>
          <a:p>
            <a:pPr algn="ctr"/>
            <a:r>
              <a:rPr lang="en-US" sz="4000" dirty="0" smtClean="0">
                <a:latin typeface="Arial"/>
                <a:cs typeface="Arial"/>
              </a:rPr>
              <a:t>Compaction</a:t>
            </a:r>
            <a:endParaRPr lang="en-US" sz="4000" dirty="0">
              <a:latin typeface="Arial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75065" y="676893"/>
            <a:ext cx="8668235" cy="6056415"/>
          </a:xfrm>
        </p:spPr>
        <p:txBody>
          <a:bodyPr/>
          <a:lstStyle/>
          <a:p>
            <a:pPr marL="0" indent="0" algn="ctr">
              <a:buNone/>
            </a:pPr>
            <a:r>
              <a:rPr lang="en-US" sz="2400" dirty="0">
                <a:latin typeface="Arial"/>
                <a:cs typeface="Arial"/>
              </a:rPr>
              <a:t>S</a:t>
            </a:r>
            <a:r>
              <a:rPr lang="en-US" sz="2400" dirty="0" smtClean="0">
                <a:latin typeface="Arial"/>
                <a:cs typeface="Arial"/>
              </a:rPr>
              <a:t>hovel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82197" y="1064937"/>
            <a:ext cx="8676904" cy="5793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8252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41893" y="151575"/>
            <a:ext cx="9334004" cy="670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9306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59604" y="0"/>
            <a:ext cx="9033933" cy="6775450"/>
          </a:xfrm>
        </p:spPr>
      </p:pic>
    </p:spTree>
    <p:extLst>
      <p:ext uri="{BB962C8B-B14F-4D97-AF65-F5344CB8AC3E}">
        <p14:creationId xmlns:p14="http://schemas.microsoft.com/office/powerpoint/2010/main" val="12441592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3168" y="0"/>
            <a:ext cx="9901443" cy="6858000"/>
          </a:xfrm>
        </p:spPr>
        <p:txBody>
          <a:bodyPr/>
          <a:lstStyle/>
          <a:p>
            <a:pPr marL="0" indent="0">
              <a:buNone/>
            </a:pPr>
            <a:endParaRPr lang="en-US" dirty="0" smtClean="0">
              <a:latin typeface="Arial"/>
              <a:cs typeface="Arial"/>
            </a:endParaRPr>
          </a:p>
          <a:p>
            <a:pPr marL="0" indent="0" algn="ctr">
              <a:buNone/>
            </a:pPr>
            <a:r>
              <a:rPr lang="en-US" sz="3200" dirty="0" smtClean="0">
                <a:latin typeface="Arial"/>
                <a:cs typeface="Arial"/>
              </a:rPr>
              <a:t>Using a </a:t>
            </a:r>
            <a:r>
              <a:rPr lang="en-US" sz="3200" dirty="0">
                <a:latin typeface="Arial"/>
                <a:cs typeface="Arial"/>
              </a:rPr>
              <a:t>h</a:t>
            </a:r>
            <a:r>
              <a:rPr lang="en-US" sz="3200" dirty="0" smtClean="0">
                <a:latin typeface="Arial"/>
                <a:cs typeface="Arial"/>
              </a:rPr>
              <a:t>eavy tractor</a:t>
            </a:r>
          </a:p>
          <a:p>
            <a:pPr marL="0" indent="0">
              <a:buNone/>
            </a:pP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4670" y="996913"/>
            <a:ext cx="9144000" cy="5982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6055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17237" y="195942"/>
            <a:ext cx="8993717" cy="6745288"/>
          </a:xfrm>
        </p:spPr>
      </p:pic>
    </p:spTree>
    <p:extLst>
      <p:ext uri="{BB962C8B-B14F-4D97-AF65-F5344CB8AC3E}">
        <p14:creationId xmlns:p14="http://schemas.microsoft.com/office/powerpoint/2010/main" val="4223838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6751" y="0"/>
            <a:ext cx="9442579" cy="688769"/>
          </a:xfrm>
        </p:spPr>
        <p:txBody>
          <a:bodyPr>
            <a:noAutofit/>
          </a:bodyPr>
          <a:lstStyle/>
          <a:p>
            <a:r>
              <a:rPr lang="en-US" sz="4000" dirty="0" smtClean="0">
                <a:latin typeface="Arial"/>
                <a:cs typeface="Arial"/>
              </a:rPr>
              <a:t>Proper pit/clam dimensions and covering</a:t>
            </a:r>
            <a:endParaRPr lang="en-US" sz="4000" dirty="0">
              <a:latin typeface="Arial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98816" y="1159599"/>
            <a:ext cx="8392065" cy="5698401"/>
          </a:xfr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>
              <a:buFont typeface="Arial"/>
              <a:buChar char="•"/>
            </a:pPr>
            <a:endParaRPr lang="en-US" dirty="0" smtClean="0"/>
          </a:p>
          <a:p>
            <a:pPr>
              <a:buFont typeface="Arial"/>
              <a:buChar char="•"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Feeding speed is calculated based on livestock units to be fed/day</a:t>
            </a:r>
          </a:p>
          <a:p>
            <a:pPr>
              <a:buFont typeface="Arial"/>
              <a:buChar char="•"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/>
              <a:buChar char="•"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The feeding speed should be at least 1.5 meter per week</a:t>
            </a:r>
          </a:p>
          <a:p>
            <a:pPr>
              <a:buFont typeface="Arial"/>
              <a:buChar char="•"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/>
              <a:buChar char="•"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The rule of thumb is the narrower the better</a:t>
            </a:r>
          </a:p>
        </p:txBody>
      </p:sp>
    </p:spTree>
    <p:extLst>
      <p:ext uri="{BB962C8B-B14F-4D97-AF65-F5344CB8AC3E}">
        <p14:creationId xmlns:p14="http://schemas.microsoft.com/office/powerpoint/2010/main" val="6964100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53191" y="0"/>
            <a:ext cx="8684766" cy="558140"/>
          </a:xfrm>
        </p:spPr>
        <p:txBody>
          <a:bodyPr>
            <a:noAutofit/>
          </a:bodyPr>
          <a:lstStyle/>
          <a:p>
            <a:pPr algn="ctr"/>
            <a:r>
              <a:rPr lang="en-US" sz="4000" dirty="0" smtClean="0">
                <a:latin typeface="Arial"/>
                <a:cs typeface="Arial"/>
              </a:rPr>
              <a:t>Special manufactured plastic sheeting for fodder silages</a:t>
            </a:r>
            <a:endParaRPr lang="en-US" sz="4000" dirty="0">
              <a:latin typeface="Arial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34096" y="1539551"/>
            <a:ext cx="8663902" cy="4987585"/>
          </a:xfr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>
              <a:buFont typeface="Arial"/>
              <a:buChar char="•"/>
            </a:pPr>
            <a:endParaRPr lang="en-US" dirty="0" smtClean="0"/>
          </a:p>
          <a:p>
            <a:pPr>
              <a:buFont typeface="Arial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Wide enough to cover whole pit at once</a:t>
            </a:r>
          </a:p>
          <a:p>
            <a:pPr>
              <a:buFont typeface="Arial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UV tolerant</a:t>
            </a:r>
          </a:p>
          <a:p>
            <a:pPr>
              <a:buFont typeface="Arial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Thick gauge</a:t>
            </a:r>
          </a:p>
          <a:p>
            <a:pPr>
              <a:buFont typeface="Arial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Nundoroto and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Dejirene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supply the right plastic sheeting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4933" y="3860849"/>
            <a:ext cx="4823065" cy="2666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2907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50422" y="0"/>
            <a:ext cx="8277356" cy="678405"/>
          </a:xfrm>
        </p:spPr>
        <p:txBody>
          <a:bodyPr>
            <a:noAutofit/>
          </a:bodyPr>
          <a:lstStyle/>
          <a:p>
            <a:pPr algn="ctr"/>
            <a:r>
              <a:rPr lang="en-US" sz="4000" dirty="0" smtClean="0"/>
              <a:t>……</a:t>
            </a:r>
            <a:r>
              <a:rPr lang="en-US" sz="4000" dirty="0" smtClean="0">
                <a:latin typeface="Arial"/>
                <a:cs typeface="Arial"/>
              </a:rPr>
              <a:t>covering</a:t>
            </a:r>
            <a:endParaRPr lang="en-US" sz="4000" dirty="0">
              <a:latin typeface="Arial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50421" y="593766"/>
            <a:ext cx="9223023" cy="6056416"/>
          </a:xfrm>
        </p:spPr>
        <p:txBody>
          <a:bodyPr/>
          <a:lstStyle/>
          <a:p>
            <a:pPr marL="0" indent="0" algn="ctr">
              <a:buNone/>
            </a:pPr>
            <a:endParaRPr lang="en-US" dirty="0" smtClean="0">
              <a:latin typeface="Arial"/>
              <a:cs typeface="Arial"/>
            </a:endParaRPr>
          </a:p>
          <a:p>
            <a:pPr marL="0" indent="0" algn="ctr">
              <a:buNone/>
            </a:pPr>
            <a:r>
              <a:rPr lang="en-US" sz="2400" dirty="0" smtClean="0">
                <a:latin typeface="Arial"/>
                <a:cs typeface="Arial"/>
              </a:rPr>
              <a:t>Pit not airtight !!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7292" y="1440020"/>
            <a:ext cx="8240486" cy="5347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4095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70088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32551169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74056" y="95250"/>
            <a:ext cx="9017000" cy="6762750"/>
          </a:xfrm>
        </p:spPr>
      </p:pic>
    </p:spTree>
    <p:extLst>
      <p:ext uri="{BB962C8B-B14F-4D97-AF65-F5344CB8AC3E}">
        <p14:creationId xmlns:p14="http://schemas.microsoft.com/office/powerpoint/2010/main" val="27333269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21718" y="82550"/>
            <a:ext cx="9031091" cy="6591300"/>
          </a:xfrm>
        </p:spPr>
      </p:pic>
    </p:spTree>
    <p:extLst>
      <p:ext uri="{BB962C8B-B14F-4D97-AF65-F5344CB8AC3E}">
        <p14:creationId xmlns:p14="http://schemas.microsoft.com/office/powerpoint/2010/main" val="96446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97974" y="0"/>
            <a:ext cx="8140489" cy="615297"/>
          </a:xfrm>
        </p:spPr>
        <p:txBody>
          <a:bodyPr>
            <a:noAutofit/>
          </a:bodyPr>
          <a:lstStyle/>
          <a:p>
            <a:pPr algn="ctr"/>
            <a:r>
              <a:rPr lang="en-US" sz="4000" dirty="0" smtClean="0">
                <a:latin typeface="Arial"/>
                <a:cs typeface="Arial"/>
              </a:rPr>
              <a:t>GRASS TRAIN</a:t>
            </a:r>
            <a:endParaRPr lang="en-US" sz="4000" dirty="0">
              <a:latin typeface="Arial"/>
              <a:cs typeface="Arial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67177" y="796139"/>
            <a:ext cx="8166464" cy="6124848"/>
          </a:xfrm>
        </p:spPr>
      </p:pic>
    </p:spTree>
    <p:extLst>
      <p:ext uri="{BB962C8B-B14F-4D97-AF65-F5344CB8AC3E}">
        <p14:creationId xmlns:p14="http://schemas.microsoft.com/office/powerpoint/2010/main" val="7542517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37708" y="1072825"/>
            <a:ext cx="8915772" cy="5496907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5876" y="1609239"/>
            <a:ext cx="8296275" cy="4992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1287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9220" y="0"/>
            <a:ext cx="9213267" cy="789054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latin typeface="Arial"/>
                <a:cs typeface="Arial"/>
              </a:rPr>
              <a:t>Mowing</a:t>
            </a:r>
            <a:endParaRPr lang="en-US" sz="4000" dirty="0">
              <a:latin typeface="Arial"/>
              <a:cs typeface="Arial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21892" y="1009718"/>
            <a:ext cx="9312750" cy="5761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5585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4947" y="0"/>
            <a:ext cx="10867053" cy="534390"/>
          </a:xfrm>
        </p:spPr>
        <p:txBody>
          <a:bodyPr>
            <a:noAutofit/>
          </a:bodyPr>
          <a:lstStyle/>
          <a:p>
            <a:pPr algn="ctr"/>
            <a:r>
              <a:rPr lang="en-US" sz="4000" dirty="0" smtClean="0">
                <a:latin typeface="Arial"/>
                <a:cs typeface="Arial"/>
              </a:rPr>
              <a:t>Mowing for small scale farmers using Scythe</a:t>
            </a:r>
            <a:endParaRPr lang="en-US" sz="4000" dirty="0">
              <a:latin typeface="Arial"/>
              <a:cs typeface="Arial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52309" y="907169"/>
            <a:ext cx="8787311" cy="5950831"/>
          </a:xfrm>
        </p:spPr>
      </p:pic>
    </p:spTree>
    <p:extLst>
      <p:ext uri="{BB962C8B-B14F-4D97-AF65-F5344CB8AC3E}">
        <p14:creationId xmlns:p14="http://schemas.microsoft.com/office/powerpoint/2010/main" val="31649125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97680" y="683078"/>
            <a:ext cx="7755466" cy="5816600"/>
          </a:xfrm>
        </p:spPr>
      </p:pic>
    </p:spTree>
    <p:extLst>
      <p:ext uri="{BB962C8B-B14F-4D97-AF65-F5344CB8AC3E}">
        <p14:creationId xmlns:p14="http://schemas.microsoft.com/office/powerpoint/2010/main" val="22519199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67543" y="0"/>
            <a:ext cx="10319780" cy="6858000"/>
          </a:xfrm>
        </p:spPr>
        <p:txBody>
          <a:bodyPr/>
          <a:lstStyle/>
          <a:p>
            <a:pPr marL="0" indent="0" algn="ctr">
              <a:buNone/>
            </a:pPr>
            <a:r>
              <a:rPr lang="en-US" sz="4000" dirty="0" smtClean="0">
                <a:latin typeface="Arial"/>
                <a:cs typeface="Arial"/>
              </a:rPr>
              <a:t>Machine mowing at </a:t>
            </a:r>
            <a:r>
              <a:rPr lang="en-US" sz="4000" dirty="0" err="1" smtClean="0">
                <a:latin typeface="Arial"/>
                <a:cs typeface="Arial"/>
              </a:rPr>
              <a:t>Willens</a:t>
            </a:r>
            <a:r>
              <a:rPr lang="en-US" sz="4000" dirty="0" smtClean="0">
                <a:latin typeface="Arial"/>
                <a:cs typeface="Arial"/>
              </a:rPr>
              <a:t> Farm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2388" y="676894"/>
            <a:ext cx="10324935" cy="600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2349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4921" y="0"/>
            <a:ext cx="7848632" cy="757289"/>
          </a:xfrm>
        </p:spPr>
        <p:txBody>
          <a:bodyPr>
            <a:noAutofit/>
          </a:bodyPr>
          <a:lstStyle/>
          <a:p>
            <a:pPr algn="ctr"/>
            <a:r>
              <a:rPr lang="en-US" sz="4000" dirty="0" smtClean="0">
                <a:latin typeface="Arial"/>
                <a:cs typeface="Arial"/>
              </a:rPr>
              <a:t>Tedding</a:t>
            </a:r>
            <a:endParaRPr lang="en-US" sz="4000" dirty="0">
              <a:latin typeface="Arial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1692" y="682176"/>
            <a:ext cx="9248624" cy="6175824"/>
          </a:xfrm>
        </p:spPr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sz="2000" b="1" dirty="0" smtClean="0">
                <a:latin typeface="Arial"/>
                <a:cs typeface="Arial"/>
              </a:rPr>
              <a:t>To uniformly pre-wilt the grass to 45% Dry Matter within the shortest time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5913" y="1530354"/>
            <a:ext cx="7880183" cy="484818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13690097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6" y="0"/>
            <a:ext cx="8647576" cy="665018"/>
          </a:xfrm>
        </p:spPr>
        <p:txBody>
          <a:bodyPr>
            <a:noAutofit/>
          </a:bodyPr>
          <a:lstStyle/>
          <a:p>
            <a:pPr algn="ctr"/>
            <a:r>
              <a:rPr lang="en-US" sz="4000" dirty="0" smtClean="0">
                <a:latin typeface="Arial"/>
                <a:cs typeface="Arial"/>
              </a:rPr>
              <a:t>Manual tedding at </a:t>
            </a:r>
            <a:r>
              <a:rPr lang="en-US" sz="4000" dirty="0" err="1" smtClean="0">
                <a:latin typeface="Arial"/>
                <a:cs typeface="Arial"/>
              </a:rPr>
              <a:t>Samo</a:t>
            </a:r>
            <a:r>
              <a:rPr lang="en-US" sz="4000" dirty="0" smtClean="0">
                <a:latin typeface="Arial"/>
                <a:cs typeface="Arial"/>
              </a:rPr>
              <a:t> farm</a:t>
            </a:r>
            <a:endParaRPr lang="en-US" sz="4000" dirty="0">
              <a:latin typeface="Arial"/>
              <a:cs typeface="Arial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63623" y="954499"/>
            <a:ext cx="8676935" cy="5903501"/>
          </a:xfrm>
        </p:spPr>
      </p:pic>
    </p:spTree>
    <p:extLst>
      <p:ext uri="{BB962C8B-B14F-4D97-AF65-F5344CB8AC3E}">
        <p14:creationId xmlns:p14="http://schemas.microsoft.com/office/powerpoint/2010/main" val="334572816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48462" y="335902"/>
            <a:ext cx="8403076" cy="6422489"/>
          </a:xfrm>
        </p:spPr>
      </p:pic>
    </p:spTree>
    <p:extLst>
      <p:ext uri="{BB962C8B-B14F-4D97-AF65-F5344CB8AC3E}">
        <p14:creationId xmlns:p14="http://schemas.microsoft.com/office/powerpoint/2010/main" val="117223279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3170" y="0"/>
            <a:ext cx="10094840" cy="593766"/>
          </a:xfrm>
        </p:spPr>
        <p:txBody>
          <a:bodyPr>
            <a:noAutofit/>
          </a:bodyPr>
          <a:lstStyle/>
          <a:p>
            <a:pPr algn="ctr"/>
            <a:r>
              <a:rPr lang="en-US" sz="4000" dirty="0" smtClean="0">
                <a:latin typeface="Arial"/>
                <a:cs typeface="Arial"/>
              </a:rPr>
              <a:t>Raking</a:t>
            </a:r>
            <a:endParaRPr lang="en-US" sz="4000" dirty="0">
              <a:latin typeface="Arial"/>
              <a:cs typeface="Arial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4754" y="1186756"/>
            <a:ext cx="10082213" cy="5671244"/>
          </a:xfrm>
        </p:spPr>
      </p:pic>
    </p:spTree>
    <p:extLst>
      <p:ext uri="{BB962C8B-B14F-4D97-AF65-F5344CB8AC3E}">
        <p14:creationId xmlns:p14="http://schemas.microsoft.com/office/powerpoint/2010/main" val="323393188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7108" y="-1"/>
            <a:ext cx="8874080" cy="6768935"/>
          </a:xfrm>
        </p:spPr>
        <p:txBody>
          <a:bodyPr/>
          <a:lstStyle/>
          <a:p>
            <a:pPr marL="0" indent="0" algn="ctr">
              <a:buNone/>
            </a:pPr>
            <a:r>
              <a:rPr lang="en-US" sz="4000" dirty="0" smtClean="0">
                <a:latin typeface="Arial"/>
                <a:cs typeface="Arial"/>
              </a:rPr>
              <a:t>Manual raking</a:t>
            </a:r>
          </a:p>
          <a:p>
            <a:pPr marL="0" indent="0">
              <a:buNone/>
            </a:pP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63826" y="859838"/>
            <a:ext cx="8898577" cy="5998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96978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5810" y="0"/>
            <a:ext cx="9867976" cy="665018"/>
          </a:xfrm>
        </p:spPr>
        <p:txBody>
          <a:bodyPr>
            <a:noAutofit/>
          </a:bodyPr>
          <a:lstStyle/>
          <a:p>
            <a:pPr algn="ctr"/>
            <a:r>
              <a:rPr lang="en-US" sz="2400" dirty="0" smtClean="0">
                <a:latin typeface="Arial"/>
                <a:cs typeface="Arial"/>
              </a:rPr>
              <a:t>Picking and conditioning grass - Use of </a:t>
            </a:r>
            <a:r>
              <a:rPr lang="en-US" sz="2400" dirty="0" err="1" smtClean="0">
                <a:latin typeface="Arial"/>
                <a:cs typeface="Arial"/>
              </a:rPr>
              <a:t>Taarup</a:t>
            </a:r>
            <a:r>
              <a:rPr lang="en-US" sz="2400" dirty="0" smtClean="0">
                <a:latin typeface="Arial"/>
                <a:cs typeface="Arial"/>
              </a:rPr>
              <a:t> at </a:t>
            </a:r>
            <a:r>
              <a:rPr lang="en-US" sz="2400" dirty="0" err="1" smtClean="0">
                <a:latin typeface="Arial"/>
                <a:cs typeface="Arial"/>
              </a:rPr>
              <a:t>Willens</a:t>
            </a:r>
            <a:r>
              <a:rPr lang="en-US" sz="2400" dirty="0" smtClean="0">
                <a:latin typeface="Arial"/>
                <a:cs typeface="Arial"/>
              </a:rPr>
              <a:t> farm</a:t>
            </a:r>
            <a:endParaRPr lang="en-US" sz="2400" dirty="0">
              <a:latin typeface="Arial"/>
              <a:cs typeface="Arial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18010" y="709959"/>
            <a:ext cx="9939454" cy="5766080"/>
          </a:xfrm>
        </p:spPr>
      </p:pic>
    </p:spTree>
    <p:extLst>
      <p:ext uri="{BB962C8B-B14F-4D97-AF65-F5344CB8AC3E}">
        <p14:creationId xmlns:p14="http://schemas.microsoft.com/office/powerpoint/2010/main" val="298959013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25614" y="952477"/>
            <a:ext cx="8883649" cy="6234710"/>
          </a:xfrm>
        </p:spPr>
      </p:pic>
      <p:sp>
        <p:nvSpPr>
          <p:cNvPr id="5" name="TextBox 4"/>
          <p:cNvSpPr txBox="1"/>
          <p:nvPr/>
        </p:nvSpPr>
        <p:spPr>
          <a:xfrm>
            <a:off x="2109837" y="0"/>
            <a:ext cx="88782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Arial"/>
                <a:cs typeface="Arial"/>
              </a:rPr>
              <a:t>Self-loader from Dejirene</a:t>
            </a:r>
            <a:endParaRPr lang="en-US" sz="40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3741580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8787" y="0"/>
            <a:ext cx="9252708" cy="712519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Arial"/>
                <a:cs typeface="Arial"/>
              </a:rPr>
              <a:t>C</a:t>
            </a:r>
            <a:r>
              <a:rPr lang="en-US" sz="4000" dirty="0" smtClean="0">
                <a:latin typeface="Arial"/>
                <a:cs typeface="Arial"/>
              </a:rPr>
              <a:t>ompaction </a:t>
            </a:r>
            <a:r>
              <a:rPr lang="en-US" sz="4000" dirty="0">
                <a:latin typeface="Arial"/>
                <a:cs typeface="Arial"/>
              </a:rPr>
              <a:t>P</a:t>
            </a:r>
            <a:r>
              <a:rPr lang="en-US" sz="4000" dirty="0" smtClean="0">
                <a:latin typeface="Arial"/>
                <a:cs typeface="Arial"/>
              </a:rPr>
              <a:t>rocedure</a:t>
            </a:r>
            <a:endParaRPr lang="en-US" sz="4000" dirty="0">
              <a:latin typeface="Arial"/>
              <a:cs typeface="Arial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71934" y="986053"/>
            <a:ext cx="9258847" cy="5103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78904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15045" y="62011"/>
            <a:ext cx="10422076" cy="6795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83529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0"/>
            <a:ext cx="8911687" cy="748145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latin typeface="Arial"/>
                <a:cs typeface="Arial"/>
              </a:rPr>
              <a:t>Small scale compaction and covering</a:t>
            </a:r>
            <a:endParaRPr lang="en-US" sz="4000" dirty="0">
              <a:latin typeface="Arial"/>
              <a:cs typeface="Arial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58254" y="893485"/>
            <a:ext cx="8938469" cy="6287179"/>
          </a:xfrm>
        </p:spPr>
      </p:pic>
    </p:spTree>
    <p:extLst>
      <p:ext uri="{BB962C8B-B14F-4D97-AF65-F5344CB8AC3E}">
        <p14:creationId xmlns:p14="http://schemas.microsoft.com/office/powerpoint/2010/main" val="77308401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50669" y="0"/>
            <a:ext cx="9853943" cy="6858000"/>
          </a:xfrm>
        </p:spPr>
        <p:txBody>
          <a:bodyPr/>
          <a:lstStyle/>
          <a:p>
            <a:pPr marL="0" indent="0" algn="ctr">
              <a:buNone/>
            </a:pPr>
            <a:r>
              <a:rPr lang="en-US" sz="4000" dirty="0" smtClean="0">
                <a:latin typeface="Arial"/>
                <a:cs typeface="Arial"/>
              </a:rPr>
              <a:t>Tube grass silage for small scale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909659" y="736989"/>
            <a:ext cx="5653575" cy="5971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56012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4383" y="0"/>
            <a:ext cx="9828537" cy="700644"/>
          </a:xfrm>
        </p:spPr>
        <p:txBody>
          <a:bodyPr>
            <a:noAutofit/>
          </a:bodyPr>
          <a:lstStyle/>
          <a:p>
            <a:pPr algn="ctr"/>
            <a:r>
              <a:rPr lang="en-US" sz="4000" dirty="0" smtClean="0">
                <a:latin typeface="Arial"/>
                <a:cs typeface="Arial"/>
              </a:rPr>
              <a:t>Covering</a:t>
            </a:r>
            <a:endParaRPr lang="en-US" sz="4000" dirty="0">
              <a:latin typeface="Arial"/>
              <a:cs typeface="Arial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66043" y="700644"/>
            <a:ext cx="9794913" cy="5925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40133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93137" y="83127"/>
            <a:ext cx="8945073" cy="658425"/>
          </a:xfrm>
        </p:spPr>
        <p:txBody>
          <a:bodyPr>
            <a:noAutofit/>
          </a:bodyPr>
          <a:lstStyle/>
          <a:p>
            <a:r>
              <a:rPr lang="en-US" sz="4000" dirty="0">
                <a:latin typeface="Arial"/>
                <a:cs typeface="Arial"/>
              </a:rPr>
              <a:t>S</a:t>
            </a:r>
            <a:r>
              <a:rPr lang="en-US" sz="4000" dirty="0" smtClean="0">
                <a:latin typeface="Arial"/>
                <a:cs typeface="Arial"/>
              </a:rPr>
              <a:t>ervice model - </a:t>
            </a:r>
            <a:r>
              <a:rPr lang="en-US" sz="4000" dirty="0" err="1" smtClean="0">
                <a:latin typeface="Arial"/>
                <a:cs typeface="Arial"/>
              </a:rPr>
              <a:t>Dejirene</a:t>
            </a:r>
            <a:r>
              <a:rPr lang="en-US" sz="4000" dirty="0" smtClean="0">
                <a:latin typeface="Arial"/>
                <a:cs typeface="Arial"/>
              </a:rPr>
              <a:t> &amp; Nundoroto</a:t>
            </a:r>
            <a:endParaRPr lang="en-US" sz="4000" dirty="0">
              <a:latin typeface="Arial"/>
              <a:cs typeface="Arial"/>
            </a:endParaRPr>
          </a:p>
        </p:txBody>
      </p:sp>
      <p:pic>
        <p:nvPicPr>
          <p:cNvPr id="4" name="Afbeelding 21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88561" y="1024327"/>
            <a:ext cx="8945073" cy="5353081"/>
          </a:xfrm>
          <a:prstGeom prst="rect">
            <a:avLst/>
          </a:prstGeom>
          <a:noFill/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567958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4289" y="2658400"/>
            <a:ext cx="4669738" cy="883503"/>
          </a:xfr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dirty="0" smtClean="0">
                <a:latin typeface="Arial"/>
                <a:cs typeface="Arial"/>
              </a:rPr>
              <a:t>THANK YOU</a:t>
            </a:r>
            <a:endParaRPr lang="en-US" sz="40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5885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2759</TotalTime>
  <Words>368</Words>
  <Application>Microsoft Office PowerPoint</Application>
  <PresentationFormat>Widescreen</PresentationFormat>
  <Paragraphs>90</Paragraphs>
  <Slides>43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9" baseType="lpstr">
      <vt:lpstr>Arial</vt:lpstr>
      <vt:lpstr>Calibri</vt:lpstr>
      <vt:lpstr>Century Gothic</vt:lpstr>
      <vt:lpstr>Courier New</vt:lpstr>
      <vt:lpstr>Wingdings 3</vt:lpstr>
      <vt:lpstr>Wisp</vt:lpstr>
      <vt:lpstr>MAIZE AND GRASS TRAIN</vt:lpstr>
      <vt:lpstr>Nundoroto</vt:lpstr>
      <vt:lpstr>PowerPoint Presentation</vt:lpstr>
      <vt:lpstr>Dejirene Ltd</vt:lpstr>
      <vt:lpstr>MAIZE TRAIN CONCEPT</vt:lpstr>
      <vt:lpstr>PowerPoint Presentation</vt:lpstr>
      <vt:lpstr>Chopping</vt:lpstr>
      <vt:lpstr>PowerPoint Presentation</vt:lpstr>
      <vt:lpstr>Transport - Tipping Trucks</vt:lpstr>
      <vt:lpstr>PowerPoint Presentation</vt:lpstr>
      <vt:lpstr>Tractor pulled tipping trailers/wagons</vt:lpstr>
      <vt:lpstr>PowerPoint Presentation</vt:lpstr>
      <vt:lpstr>Compaction</vt:lpstr>
      <vt:lpstr>PowerPoint Presentation</vt:lpstr>
      <vt:lpstr>PowerPoint Presentation</vt:lpstr>
      <vt:lpstr>PowerPoint Presentation</vt:lpstr>
      <vt:lpstr>PowerPoint Presentation</vt:lpstr>
      <vt:lpstr>Proper pit/clam dimensions and covering</vt:lpstr>
      <vt:lpstr>Special manufactured plastic sheeting for fodder silages</vt:lpstr>
      <vt:lpstr>……covering</vt:lpstr>
      <vt:lpstr>PowerPoint Presentation</vt:lpstr>
      <vt:lpstr>PowerPoint Presentation</vt:lpstr>
      <vt:lpstr>PowerPoint Presentation</vt:lpstr>
      <vt:lpstr>GRASS TRAIN</vt:lpstr>
      <vt:lpstr>PowerPoint Presentation</vt:lpstr>
      <vt:lpstr>Mowing</vt:lpstr>
      <vt:lpstr>Mowing for small scale farmers using Scythe</vt:lpstr>
      <vt:lpstr>PowerPoint Presentation</vt:lpstr>
      <vt:lpstr>PowerPoint Presentation</vt:lpstr>
      <vt:lpstr>Tedding</vt:lpstr>
      <vt:lpstr>Manual tedding at Samo farm</vt:lpstr>
      <vt:lpstr>PowerPoint Presentation</vt:lpstr>
      <vt:lpstr>Raking</vt:lpstr>
      <vt:lpstr>PowerPoint Presentation</vt:lpstr>
      <vt:lpstr>Picking and conditioning grass - Use of Taarup at Willens farm</vt:lpstr>
      <vt:lpstr>PowerPoint Presentation</vt:lpstr>
      <vt:lpstr>Compaction Procedure</vt:lpstr>
      <vt:lpstr>PowerPoint Presentation</vt:lpstr>
      <vt:lpstr>Small scale compaction and covering</vt:lpstr>
      <vt:lpstr>PowerPoint Presentation</vt:lpstr>
      <vt:lpstr>Covering</vt:lpstr>
      <vt:lpstr>Service model - Dejirene &amp; Nundoroto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NUNDOROTO FARM LTD</dc:title>
  <dc:creator>sim</dc:creator>
  <cp:lastModifiedBy>Jansen, Anton</cp:lastModifiedBy>
  <cp:revision>83</cp:revision>
  <dcterms:created xsi:type="dcterms:W3CDTF">2016-01-08T05:58:21Z</dcterms:created>
  <dcterms:modified xsi:type="dcterms:W3CDTF">2016-11-14T06:43:10Z</dcterms:modified>
</cp:coreProperties>
</file>